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4630400" cy="8229600"/>
  <p:notesSz cx="8229600" cy="14630400"/>
  <p:embeddedFontLst>
    <p:embeddedFont>
      <p:font typeface="Crimson Pro"/>
      <p:regular r:id="rId34"/>
    </p:embeddedFont>
    <p:embeddedFont>
      <p:font typeface="Crimson Pro"/>
      <p:regular r:id="rId35"/>
    </p:embeddedFont>
    <p:embeddedFont>
      <p:font typeface="Crimson Pro"/>
      <p:regular r:id="rId36"/>
    </p:embeddedFont>
    <p:embeddedFont>
      <p:font typeface="Crimson Pro"/>
      <p:regular r:id="rId37"/>
    </p:embeddedFont>
    <p:embeddedFont>
      <p:font typeface="Open Sans"/>
      <p:regular r:id="rId38"/>
    </p:embeddedFont>
    <p:embeddedFont>
      <p:font typeface="Open Sans"/>
      <p:regular r:id="rId39"/>
    </p:embeddedFont>
    <p:embeddedFont>
      <p:font typeface="Open Sans"/>
      <p:regular r:id="rId40"/>
    </p:embeddedFont>
    <p:embeddedFont>
      <p:font typeface="Open Sans"/>
      <p:regular r:id="rId4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 Id="rId34" Type="http://schemas.openxmlformats.org/officeDocument/2006/relationships/font" Target="fonts/font1.fntdata"/><Relationship Id="rId35" Type="http://schemas.openxmlformats.org/officeDocument/2006/relationships/font" Target="fonts/font2.fntdata"/><Relationship Id="rId36" Type="http://schemas.openxmlformats.org/officeDocument/2006/relationships/font" Target="fonts/font3.fntdata"/><Relationship Id="rId37" Type="http://schemas.openxmlformats.org/officeDocument/2006/relationships/font" Target="fonts/font4.fntdata"/><Relationship Id="rId38" Type="http://schemas.openxmlformats.org/officeDocument/2006/relationships/font" Target="fonts/font5.fntdata"/><Relationship Id="rId39" Type="http://schemas.openxmlformats.org/officeDocument/2006/relationships/font" Target="fonts/font6.fntdata"/><Relationship Id="rId40" Type="http://schemas.openxmlformats.org/officeDocument/2006/relationships/font" Target="fonts/font7.fntdata"/><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14.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5.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slideLayout" Target="../slideLayouts/slideLayout20.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2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slideLayout" Target="../slideLayouts/slideLayout25.xml"/><Relationship Id="rId7"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slideLayout" Target="../slideLayouts/slideLayout26.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slideLayout" Target="../slideLayouts/slideLayout28.xml"/><Relationship Id="rId7"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812721"/>
            <a:ext cx="7415927" cy="4258628"/>
          </a:xfrm>
          <a:prstGeom prst="rect">
            <a:avLst/>
          </a:prstGeom>
          <a:noFill/>
          <a:ln/>
        </p:spPr>
        <p:txBody>
          <a:bodyPr wrap="square" lIns="0" tIns="0" rIns="0" bIns="0" rtlCol="0" anchor="t"/>
          <a:lstStyle/>
          <a:p>
            <a:pPr indent="0" marL="0">
              <a:lnSpc>
                <a:spcPts val="8350"/>
              </a:lnSpc>
              <a:buNone/>
            </a:pPr>
            <a:r>
              <a:rPr lang="en-US" sz="6700" b="1" dirty="0">
                <a:solidFill>
                  <a:srgbClr val="443728"/>
                </a:solidFill>
                <a:latin typeface="Crimson Pro Bold" pitchFamily="34" charset="0"/>
                <a:ea typeface="Crimson Pro Bold" pitchFamily="34" charset="-122"/>
                <a:cs typeface="Crimson Pro Bold" pitchFamily="34" charset="-120"/>
              </a:rPr>
              <a:t>Attention Mechanisms: Focusing on What Matters</a:t>
            </a:r>
            <a:endParaRPr lang="en-US" sz="6700" dirty="0"/>
          </a:p>
        </p:txBody>
      </p:sp>
      <p:sp>
        <p:nvSpPr>
          <p:cNvPr id="4" name="Text 1"/>
          <p:cNvSpPr/>
          <p:nvPr/>
        </p:nvSpPr>
        <p:spPr>
          <a:xfrm>
            <a:off x="6350437" y="5441633"/>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Attention mechanisms are a crucial aspect of both biological and artificial intelligence systems. They allow for focusing on the most relevant information in complex environments, a skill that has been essential for the survival and success of primates, including humans. </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00100" y="635794"/>
            <a:ext cx="10410944" cy="714375"/>
          </a:xfrm>
          <a:prstGeom prst="rect">
            <a:avLst/>
          </a:prstGeom>
          <a:noFill/>
          <a:ln/>
        </p:spPr>
        <p:txBody>
          <a:bodyPr wrap="none" lIns="0" tIns="0" rIns="0" bIns="0" rtlCol="0" anchor="t"/>
          <a:lstStyle/>
          <a:p>
            <a:pPr indent="0" marL="0">
              <a:lnSpc>
                <a:spcPts val="5600"/>
              </a:lnSpc>
              <a:buNone/>
            </a:pPr>
            <a:r>
              <a:rPr lang="en-US" sz="4500" b="1" dirty="0">
                <a:solidFill>
                  <a:srgbClr val="443728"/>
                </a:solidFill>
                <a:latin typeface="Crimson Pro Bold" pitchFamily="34" charset="0"/>
                <a:ea typeface="Crimson Pro Bold" pitchFamily="34" charset="-122"/>
                <a:cs typeface="Crimson Pro Bold" pitchFamily="34" charset="-120"/>
              </a:rPr>
              <a:t>Self-Attention: Relating Different Positions</a:t>
            </a:r>
            <a:endParaRPr lang="en-US" sz="4500" dirty="0"/>
          </a:p>
        </p:txBody>
      </p:sp>
      <p:sp>
        <p:nvSpPr>
          <p:cNvPr id="3" name="Text 1"/>
          <p:cNvSpPr/>
          <p:nvPr/>
        </p:nvSpPr>
        <p:spPr>
          <a:xfrm>
            <a:off x="800100" y="1807369"/>
            <a:ext cx="13030200" cy="1097280"/>
          </a:xfrm>
          <a:prstGeom prst="rect">
            <a:avLst/>
          </a:prstGeom>
          <a:noFill/>
          <a:ln/>
        </p:spPr>
        <p:txBody>
          <a:bodyPr wrap="square" lIns="0" tIns="0" rIns="0" bIns="0" rtlCol="0" anchor="t"/>
          <a:lstStyle/>
          <a:p>
            <a:pPr indent="0" marL="0">
              <a:lnSpc>
                <a:spcPts val="2850"/>
              </a:lnSpc>
              <a:buNone/>
            </a:pPr>
            <a:r>
              <a:rPr lang="en-US" sz="1800" dirty="0">
                <a:solidFill>
                  <a:srgbClr val="443728"/>
                </a:solidFill>
                <a:latin typeface="Open Sans" pitchFamily="34" charset="0"/>
                <a:ea typeface="Open Sans" pitchFamily="34" charset="-122"/>
                <a:cs typeface="Open Sans" pitchFamily="34" charset="-120"/>
              </a:rPr>
              <a:t>Self-attention, also known as intra-attention, is a mechanism where the model attends to different positions within the same input sequence. This allows the model to compute representations of the input by relating different positions to each other, regardless of their distance in the sequence.</a:t>
            </a:r>
            <a:endParaRPr lang="en-US" sz="1800" dirty="0"/>
          </a:p>
        </p:txBody>
      </p:sp>
      <p:sp>
        <p:nvSpPr>
          <p:cNvPr id="4" name="Text 2"/>
          <p:cNvSpPr/>
          <p:nvPr/>
        </p:nvSpPr>
        <p:spPr>
          <a:xfrm>
            <a:off x="800100" y="3161824"/>
            <a:ext cx="13030200" cy="1097280"/>
          </a:xfrm>
          <a:prstGeom prst="rect">
            <a:avLst/>
          </a:prstGeom>
          <a:noFill/>
          <a:ln/>
        </p:spPr>
        <p:txBody>
          <a:bodyPr wrap="square" lIns="0" tIns="0" rIns="0" bIns="0" rtlCol="0" anchor="t"/>
          <a:lstStyle/>
          <a:p>
            <a:pPr indent="0" marL="0">
              <a:lnSpc>
                <a:spcPts val="2850"/>
              </a:lnSpc>
              <a:buNone/>
            </a:pPr>
            <a:r>
              <a:rPr lang="en-US" sz="1800" dirty="0">
                <a:solidFill>
                  <a:srgbClr val="443728"/>
                </a:solidFill>
                <a:latin typeface="Open Sans" pitchFamily="34" charset="0"/>
                <a:ea typeface="Open Sans" pitchFamily="34" charset="-122"/>
                <a:cs typeface="Open Sans" pitchFamily="34" charset="-120"/>
              </a:rPr>
              <a:t>Self-attention has proven particularly effective in capturing long-range dependencies in sequences, a task that traditional recurrent neural networks often struggle with. It has become a fundamental building block in many modern deep learning architectures, especially in natural language processing.</a:t>
            </a:r>
            <a:endParaRPr lang="en-US" sz="1800" dirty="0"/>
          </a:p>
        </p:txBody>
      </p:sp>
      <p:pic>
        <p:nvPicPr>
          <p:cNvPr id="5" name="Image 0" descr="preencoded.png">    </p:cNvPr>
          <p:cNvPicPr>
            <a:picLocks noChangeAspect="1"/>
          </p:cNvPicPr>
          <p:nvPr/>
        </p:nvPicPr>
        <p:blipFill>
          <a:blip r:embed="rId1"/>
          <a:stretch>
            <a:fillRect/>
          </a:stretch>
        </p:blipFill>
        <p:spPr>
          <a:xfrm>
            <a:off x="800100" y="4516279"/>
            <a:ext cx="3257550" cy="914400"/>
          </a:xfrm>
          <a:prstGeom prst="rect">
            <a:avLst/>
          </a:prstGeom>
        </p:spPr>
      </p:pic>
      <p:sp>
        <p:nvSpPr>
          <p:cNvPr id="6" name="Text 3"/>
          <p:cNvSpPr/>
          <p:nvPr/>
        </p:nvSpPr>
        <p:spPr>
          <a:xfrm>
            <a:off x="1028700" y="5773579"/>
            <a:ext cx="2800350" cy="357188"/>
          </a:xfrm>
          <a:prstGeom prst="rect">
            <a:avLst/>
          </a:prstGeom>
          <a:noFill/>
          <a:ln/>
        </p:spPr>
        <p:txBody>
          <a:bodyPr wrap="none" lIns="0" tIns="0" rIns="0" bIns="0" rtlCol="0" anchor="t"/>
          <a:lstStyle/>
          <a:p>
            <a:pPr algn="l" indent="0" marL="0">
              <a:lnSpc>
                <a:spcPts val="2800"/>
              </a:lnSpc>
              <a:buNone/>
            </a:pPr>
            <a:r>
              <a:rPr lang="en-US" sz="2250" b="1" dirty="0">
                <a:solidFill>
                  <a:srgbClr val="443728"/>
                </a:solidFill>
                <a:latin typeface="Crimson Pro Bold" pitchFamily="34" charset="0"/>
                <a:ea typeface="Crimson Pro Bold" pitchFamily="34" charset="-122"/>
                <a:cs typeface="Crimson Pro Bold" pitchFamily="34" charset="-120"/>
              </a:rPr>
              <a:t>Input Sequence</a:t>
            </a:r>
            <a:endParaRPr lang="en-US" sz="2250" dirty="0"/>
          </a:p>
        </p:txBody>
      </p:sp>
      <p:sp>
        <p:nvSpPr>
          <p:cNvPr id="7" name="Text 4"/>
          <p:cNvSpPr/>
          <p:nvPr/>
        </p:nvSpPr>
        <p:spPr>
          <a:xfrm>
            <a:off x="1028700" y="6267926"/>
            <a:ext cx="2800350" cy="365760"/>
          </a:xfrm>
          <a:prstGeom prst="rect">
            <a:avLst/>
          </a:prstGeom>
          <a:noFill/>
          <a:ln/>
        </p:spPr>
        <p:txBody>
          <a:bodyPr wrap="none" lIns="0" tIns="0" rIns="0" bIns="0" rtlCol="0" anchor="t"/>
          <a:lstStyle/>
          <a:p>
            <a:pPr algn="l" indent="0" marL="0">
              <a:lnSpc>
                <a:spcPts val="2850"/>
              </a:lnSpc>
              <a:buNone/>
            </a:pPr>
            <a:r>
              <a:rPr lang="en-US" sz="1800" dirty="0">
                <a:solidFill>
                  <a:srgbClr val="443728"/>
                </a:solidFill>
                <a:latin typeface="Open Sans" pitchFamily="34" charset="0"/>
                <a:ea typeface="Open Sans" pitchFamily="34" charset="-122"/>
                <a:cs typeface="Open Sans" pitchFamily="34" charset="-120"/>
              </a:rPr>
              <a:t>Sequence of elements</a:t>
            </a:r>
            <a:endParaRPr lang="en-US" sz="1800" dirty="0"/>
          </a:p>
        </p:txBody>
      </p:sp>
      <p:pic>
        <p:nvPicPr>
          <p:cNvPr id="8" name="Image 1" descr="preencoded.png">    </p:cNvPr>
          <p:cNvPicPr>
            <a:picLocks noChangeAspect="1"/>
          </p:cNvPicPr>
          <p:nvPr/>
        </p:nvPicPr>
        <p:blipFill>
          <a:blip r:embed="rId2"/>
          <a:stretch>
            <a:fillRect/>
          </a:stretch>
        </p:blipFill>
        <p:spPr>
          <a:xfrm>
            <a:off x="4057650" y="4516279"/>
            <a:ext cx="3257550" cy="914400"/>
          </a:xfrm>
          <a:prstGeom prst="rect">
            <a:avLst/>
          </a:prstGeom>
        </p:spPr>
      </p:pic>
      <p:sp>
        <p:nvSpPr>
          <p:cNvPr id="9" name="Text 5"/>
          <p:cNvSpPr/>
          <p:nvPr/>
        </p:nvSpPr>
        <p:spPr>
          <a:xfrm>
            <a:off x="4286250" y="5773579"/>
            <a:ext cx="2800350" cy="714375"/>
          </a:xfrm>
          <a:prstGeom prst="rect">
            <a:avLst/>
          </a:prstGeom>
          <a:noFill/>
          <a:ln/>
        </p:spPr>
        <p:txBody>
          <a:bodyPr wrap="square" lIns="0" tIns="0" rIns="0" bIns="0" rtlCol="0" anchor="t"/>
          <a:lstStyle/>
          <a:p>
            <a:pPr algn="l" indent="0" marL="0">
              <a:lnSpc>
                <a:spcPts val="2800"/>
              </a:lnSpc>
              <a:buNone/>
            </a:pPr>
            <a:r>
              <a:rPr lang="en-US" sz="2250" b="1" dirty="0">
                <a:solidFill>
                  <a:srgbClr val="443728"/>
                </a:solidFill>
                <a:latin typeface="Crimson Pro Bold" pitchFamily="34" charset="0"/>
                <a:ea typeface="Crimson Pro Bold" pitchFamily="34" charset="-122"/>
                <a:cs typeface="Crimson Pro Bold" pitchFamily="34" charset="-120"/>
              </a:rPr>
              <a:t>Self-Attention Computation</a:t>
            </a:r>
            <a:endParaRPr lang="en-US" sz="2250" dirty="0"/>
          </a:p>
        </p:txBody>
      </p:sp>
      <p:sp>
        <p:nvSpPr>
          <p:cNvPr id="10" name="Text 6"/>
          <p:cNvSpPr/>
          <p:nvPr/>
        </p:nvSpPr>
        <p:spPr>
          <a:xfrm>
            <a:off x="4286250" y="6625114"/>
            <a:ext cx="2800350" cy="731520"/>
          </a:xfrm>
          <a:prstGeom prst="rect">
            <a:avLst/>
          </a:prstGeom>
          <a:noFill/>
          <a:ln/>
        </p:spPr>
        <p:txBody>
          <a:bodyPr wrap="square" lIns="0" tIns="0" rIns="0" bIns="0" rtlCol="0" anchor="t"/>
          <a:lstStyle/>
          <a:p>
            <a:pPr algn="l" indent="0" marL="0">
              <a:lnSpc>
                <a:spcPts val="2850"/>
              </a:lnSpc>
              <a:buNone/>
            </a:pPr>
            <a:r>
              <a:rPr lang="en-US" sz="1800" dirty="0">
                <a:solidFill>
                  <a:srgbClr val="443728"/>
                </a:solidFill>
                <a:latin typeface="Open Sans" pitchFamily="34" charset="0"/>
                <a:ea typeface="Open Sans" pitchFamily="34" charset="-122"/>
                <a:cs typeface="Open Sans" pitchFamily="34" charset="-120"/>
              </a:rPr>
              <a:t>Relate each element to every other element</a:t>
            </a:r>
            <a:endParaRPr lang="en-US" sz="1800" dirty="0"/>
          </a:p>
        </p:txBody>
      </p:sp>
      <p:pic>
        <p:nvPicPr>
          <p:cNvPr id="11" name="Image 2" descr="preencoded.png">    </p:cNvPr>
          <p:cNvPicPr>
            <a:picLocks noChangeAspect="1"/>
          </p:cNvPicPr>
          <p:nvPr/>
        </p:nvPicPr>
        <p:blipFill>
          <a:blip r:embed="rId3"/>
          <a:stretch>
            <a:fillRect/>
          </a:stretch>
        </p:blipFill>
        <p:spPr>
          <a:xfrm>
            <a:off x="7315200" y="4516279"/>
            <a:ext cx="3257550" cy="914400"/>
          </a:xfrm>
          <a:prstGeom prst="rect">
            <a:avLst/>
          </a:prstGeom>
        </p:spPr>
      </p:pic>
      <p:sp>
        <p:nvSpPr>
          <p:cNvPr id="12" name="Text 7"/>
          <p:cNvSpPr/>
          <p:nvPr/>
        </p:nvSpPr>
        <p:spPr>
          <a:xfrm>
            <a:off x="7543800" y="5773579"/>
            <a:ext cx="2800350" cy="357188"/>
          </a:xfrm>
          <a:prstGeom prst="rect">
            <a:avLst/>
          </a:prstGeom>
          <a:noFill/>
          <a:ln/>
        </p:spPr>
        <p:txBody>
          <a:bodyPr wrap="none" lIns="0" tIns="0" rIns="0" bIns="0" rtlCol="0" anchor="t"/>
          <a:lstStyle/>
          <a:p>
            <a:pPr algn="l" indent="0" marL="0">
              <a:lnSpc>
                <a:spcPts val="2800"/>
              </a:lnSpc>
              <a:buNone/>
            </a:pPr>
            <a:r>
              <a:rPr lang="en-US" sz="2250" b="1" dirty="0">
                <a:solidFill>
                  <a:srgbClr val="443728"/>
                </a:solidFill>
                <a:latin typeface="Crimson Pro Bold" pitchFamily="34" charset="0"/>
                <a:ea typeface="Crimson Pro Bold" pitchFamily="34" charset="-122"/>
                <a:cs typeface="Crimson Pro Bold" pitchFamily="34" charset="-120"/>
              </a:rPr>
              <a:t>Weighted Sum</a:t>
            </a:r>
            <a:endParaRPr lang="en-US" sz="2250" dirty="0"/>
          </a:p>
        </p:txBody>
      </p:sp>
      <p:sp>
        <p:nvSpPr>
          <p:cNvPr id="13" name="Text 8"/>
          <p:cNvSpPr/>
          <p:nvPr/>
        </p:nvSpPr>
        <p:spPr>
          <a:xfrm>
            <a:off x="7543800" y="6267926"/>
            <a:ext cx="2800350" cy="1097280"/>
          </a:xfrm>
          <a:prstGeom prst="rect">
            <a:avLst/>
          </a:prstGeom>
          <a:noFill/>
          <a:ln/>
        </p:spPr>
        <p:txBody>
          <a:bodyPr wrap="square" lIns="0" tIns="0" rIns="0" bIns="0" rtlCol="0" anchor="t"/>
          <a:lstStyle/>
          <a:p>
            <a:pPr algn="l" indent="0" marL="0">
              <a:lnSpc>
                <a:spcPts val="2850"/>
              </a:lnSpc>
              <a:buNone/>
            </a:pPr>
            <a:r>
              <a:rPr lang="en-US" sz="1800" dirty="0">
                <a:solidFill>
                  <a:srgbClr val="443728"/>
                </a:solidFill>
                <a:latin typeface="Open Sans" pitchFamily="34" charset="0"/>
                <a:ea typeface="Open Sans" pitchFamily="34" charset="-122"/>
                <a:cs typeface="Open Sans" pitchFamily="34" charset="-120"/>
              </a:rPr>
              <a:t>Combine information based on attention weights</a:t>
            </a:r>
            <a:endParaRPr lang="en-US" sz="1800" dirty="0"/>
          </a:p>
        </p:txBody>
      </p:sp>
      <p:pic>
        <p:nvPicPr>
          <p:cNvPr id="14" name="Image 3" descr="preencoded.png">    </p:cNvPr>
          <p:cNvPicPr>
            <a:picLocks noChangeAspect="1"/>
          </p:cNvPicPr>
          <p:nvPr/>
        </p:nvPicPr>
        <p:blipFill>
          <a:blip r:embed="rId4"/>
          <a:stretch>
            <a:fillRect/>
          </a:stretch>
        </p:blipFill>
        <p:spPr>
          <a:xfrm>
            <a:off x="10572750" y="4516279"/>
            <a:ext cx="3257550" cy="914400"/>
          </a:xfrm>
          <a:prstGeom prst="rect">
            <a:avLst/>
          </a:prstGeom>
        </p:spPr>
      </p:pic>
      <p:sp>
        <p:nvSpPr>
          <p:cNvPr id="15" name="Text 9"/>
          <p:cNvSpPr/>
          <p:nvPr/>
        </p:nvSpPr>
        <p:spPr>
          <a:xfrm>
            <a:off x="10801350" y="5773579"/>
            <a:ext cx="2800350" cy="357188"/>
          </a:xfrm>
          <a:prstGeom prst="rect">
            <a:avLst/>
          </a:prstGeom>
          <a:noFill/>
          <a:ln/>
        </p:spPr>
        <p:txBody>
          <a:bodyPr wrap="none" lIns="0" tIns="0" rIns="0" bIns="0" rtlCol="0" anchor="t"/>
          <a:lstStyle/>
          <a:p>
            <a:pPr algn="l" indent="0" marL="0">
              <a:lnSpc>
                <a:spcPts val="2800"/>
              </a:lnSpc>
              <a:buNone/>
            </a:pPr>
            <a:r>
              <a:rPr lang="en-US" sz="2250" b="1" dirty="0">
                <a:solidFill>
                  <a:srgbClr val="443728"/>
                </a:solidFill>
                <a:latin typeface="Crimson Pro Bold" pitchFamily="34" charset="0"/>
                <a:ea typeface="Crimson Pro Bold" pitchFamily="34" charset="-122"/>
                <a:cs typeface="Crimson Pro Bold" pitchFamily="34" charset="-120"/>
              </a:rPr>
              <a:t>Output Representation</a:t>
            </a:r>
            <a:endParaRPr lang="en-US" sz="2250" dirty="0"/>
          </a:p>
        </p:txBody>
      </p:sp>
      <p:sp>
        <p:nvSpPr>
          <p:cNvPr id="16" name="Text 10"/>
          <p:cNvSpPr/>
          <p:nvPr/>
        </p:nvSpPr>
        <p:spPr>
          <a:xfrm>
            <a:off x="10801350" y="6267926"/>
            <a:ext cx="2800350" cy="1097280"/>
          </a:xfrm>
          <a:prstGeom prst="rect">
            <a:avLst/>
          </a:prstGeom>
          <a:noFill/>
          <a:ln/>
        </p:spPr>
        <p:txBody>
          <a:bodyPr wrap="square" lIns="0" tIns="0" rIns="0" bIns="0" rtlCol="0" anchor="t"/>
          <a:lstStyle/>
          <a:p>
            <a:pPr algn="l" indent="0" marL="0">
              <a:lnSpc>
                <a:spcPts val="2850"/>
              </a:lnSpc>
              <a:buNone/>
            </a:pPr>
            <a:r>
              <a:rPr lang="en-US" sz="1800" dirty="0">
                <a:solidFill>
                  <a:srgbClr val="443728"/>
                </a:solidFill>
                <a:latin typeface="Open Sans" pitchFamily="34" charset="0"/>
                <a:ea typeface="Open Sans" pitchFamily="34" charset="-122"/>
                <a:cs typeface="Open Sans" pitchFamily="34" charset="-120"/>
              </a:rPr>
              <a:t>Contextualized representation of each element</a:t>
            </a: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1073468"/>
            <a:ext cx="9979223" cy="771525"/>
          </a:xfrm>
          <a:prstGeom prst="rect">
            <a:avLst/>
          </a:prstGeom>
          <a:noFill/>
          <a:ln/>
        </p:spPr>
        <p:txBody>
          <a:bodyPr wrap="none" lIns="0" tIns="0" rIns="0" bIns="0" rtlCol="0" anchor="t"/>
          <a:lstStyle/>
          <a:p>
            <a:pPr indent="0" marL="0">
              <a:lnSpc>
                <a:spcPts val="6050"/>
              </a:lnSpc>
              <a:buNone/>
            </a:pPr>
            <a:r>
              <a:rPr lang="en-US" sz="4850" b="1" dirty="0">
                <a:solidFill>
                  <a:srgbClr val="443728"/>
                </a:solidFill>
                <a:latin typeface="Crimson Pro Bold" pitchFamily="34" charset="0"/>
                <a:ea typeface="Crimson Pro Bold" pitchFamily="34" charset="-122"/>
                <a:cs typeface="Crimson Pro Bold" pitchFamily="34" charset="-120"/>
              </a:rPr>
              <a:t>Positional Encoding: Preserving Order</a:t>
            </a:r>
            <a:endParaRPr lang="en-US" sz="4850" dirty="0"/>
          </a:p>
        </p:txBody>
      </p:sp>
      <p:sp>
        <p:nvSpPr>
          <p:cNvPr id="3" name="Text 1"/>
          <p:cNvSpPr/>
          <p:nvPr/>
        </p:nvSpPr>
        <p:spPr>
          <a:xfrm>
            <a:off x="864037" y="2338745"/>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In self-attention and other attention-based models, the order of elements in the input sequence is not inherently considered. To address this, positional encoding is introduced to inject information about the position of each element in the sequence.</a:t>
            </a:r>
            <a:endParaRPr lang="en-US" sz="1900" dirty="0"/>
          </a:p>
        </p:txBody>
      </p:sp>
      <p:sp>
        <p:nvSpPr>
          <p:cNvPr id="4" name="Text 2"/>
          <p:cNvSpPr/>
          <p:nvPr/>
        </p:nvSpPr>
        <p:spPr>
          <a:xfrm>
            <a:off x="864037" y="3801547"/>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Positional encoding allows the model to make use of the sequence order without sacrificing the benefits of parallelization. Various methods of positional encoding have been proposed, including sinusoidal functions and learned embeddings, each with its own advantages in different contexts.</a:t>
            </a:r>
            <a:endParaRPr lang="en-US" sz="1900" dirty="0"/>
          </a:p>
        </p:txBody>
      </p:sp>
      <p:sp>
        <p:nvSpPr>
          <p:cNvPr id="5" name="Text 3"/>
          <p:cNvSpPr/>
          <p:nvPr/>
        </p:nvSpPr>
        <p:spPr>
          <a:xfrm>
            <a:off x="864037" y="55111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Absolute Encoding</a:t>
            </a:r>
            <a:endParaRPr lang="en-US" sz="2400" dirty="0"/>
          </a:p>
        </p:txBody>
      </p:sp>
      <p:sp>
        <p:nvSpPr>
          <p:cNvPr id="6" name="Text 4"/>
          <p:cNvSpPr/>
          <p:nvPr/>
        </p:nvSpPr>
        <p:spPr>
          <a:xfrm>
            <a:off x="864037" y="6143744"/>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Assigns unique codes based on absolute position</a:t>
            </a:r>
            <a:endParaRPr lang="en-US" sz="1900" dirty="0"/>
          </a:p>
        </p:txBody>
      </p:sp>
      <p:sp>
        <p:nvSpPr>
          <p:cNvPr id="7" name="Text 5"/>
          <p:cNvSpPr/>
          <p:nvPr/>
        </p:nvSpPr>
        <p:spPr>
          <a:xfrm>
            <a:off x="5372695" y="55111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Relative Encoding</a:t>
            </a:r>
            <a:endParaRPr lang="en-US" sz="2400" dirty="0"/>
          </a:p>
        </p:txBody>
      </p:sp>
      <p:sp>
        <p:nvSpPr>
          <p:cNvPr id="8" name="Text 6"/>
          <p:cNvSpPr/>
          <p:nvPr/>
        </p:nvSpPr>
        <p:spPr>
          <a:xfrm>
            <a:off x="5372695" y="6143744"/>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Encodes relative distances between elements</a:t>
            </a:r>
            <a:endParaRPr lang="en-US" sz="1900" dirty="0"/>
          </a:p>
        </p:txBody>
      </p:sp>
      <p:sp>
        <p:nvSpPr>
          <p:cNvPr id="9" name="Text 7"/>
          <p:cNvSpPr/>
          <p:nvPr/>
        </p:nvSpPr>
        <p:spPr>
          <a:xfrm>
            <a:off x="9881354" y="55111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Learned Encoding</a:t>
            </a:r>
            <a:endParaRPr lang="en-US" sz="2400" dirty="0"/>
          </a:p>
        </p:txBody>
      </p:sp>
      <p:sp>
        <p:nvSpPr>
          <p:cNvPr id="10" name="Text 8"/>
          <p:cNvSpPr/>
          <p:nvPr/>
        </p:nvSpPr>
        <p:spPr>
          <a:xfrm>
            <a:off x="9881354" y="6143744"/>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Allows model to learn optimal position representations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45041" y="690801"/>
            <a:ext cx="5076111" cy="498872"/>
          </a:xfrm>
          <a:prstGeom prst="rect">
            <a:avLst/>
          </a:prstGeom>
          <a:noFill/>
          <a:ln/>
        </p:spPr>
        <p:txBody>
          <a:bodyPr wrap="none" lIns="0" tIns="0" rIns="0" bIns="0" rtlCol="0" anchor="t"/>
          <a:lstStyle/>
          <a:p>
            <a:pPr indent="0" marL="0">
              <a:lnSpc>
                <a:spcPts val="3900"/>
              </a:lnSpc>
              <a:buNone/>
            </a:pPr>
            <a:r>
              <a:rPr lang="en-US" sz="3100" b="1" dirty="0">
                <a:solidFill>
                  <a:srgbClr val="443728"/>
                </a:solidFill>
                <a:latin typeface="Crimson Pro Bold" pitchFamily="34" charset="0"/>
                <a:ea typeface="Crimson Pro Bold" pitchFamily="34" charset="-122"/>
                <a:cs typeface="Crimson Pro Bold" pitchFamily="34" charset="-120"/>
              </a:rPr>
              <a:t>The Transformer Architecture</a:t>
            </a:r>
            <a:endParaRPr lang="en-US" sz="3100" dirty="0"/>
          </a:p>
        </p:txBody>
      </p:sp>
      <p:sp>
        <p:nvSpPr>
          <p:cNvPr id="4" name="Text 1"/>
          <p:cNvSpPr/>
          <p:nvPr/>
        </p:nvSpPr>
        <p:spPr>
          <a:xfrm>
            <a:off x="6045041" y="1429107"/>
            <a:ext cx="8026717" cy="766167"/>
          </a:xfrm>
          <a:prstGeom prst="rect">
            <a:avLst/>
          </a:prstGeom>
          <a:noFill/>
          <a:ln/>
        </p:spPr>
        <p:txBody>
          <a:bodyPr wrap="square" lIns="0" tIns="0" rIns="0" bIns="0" rtlCol="0" anchor="t"/>
          <a:lstStyle/>
          <a:p>
            <a:pPr indent="0" marL="0">
              <a:lnSpc>
                <a:spcPts val="2000"/>
              </a:lnSpc>
              <a:buNone/>
            </a:pPr>
            <a:r>
              <a:rPr lang="en-US" sz="1250" dirty="0">
                <a:solidFill>
                  <a:srgbClr val="443728"/>
                </a:solidFill>
                <a:latin typeface="Open Sans" pitchFamily="34" charset="0"/>
                <a:ea typeface="Open Sans" pitchFamily="34" charset="-122"/>
                <a:cs typeface="Open Sans" pitchFamily="34" charset="-120"/>
              </a:rPr>
              <a:t>The Transformer architecture, introduced in 2017, is a groundbreaking model that relies solely on attention mechanisms, dispensing with recurrence and convolutions entirely. This architecture has revolutionized the field of natural language processing and has since been adapted for various other domains.</a:t>
            </a:r>
            <a:endParaRPr lang="en-US" sz="1250" dirty="0"/>
          </a:p>
        </p:txBody>
      </p:sp>
      <p:sp>
        <p:nvSpPr>
          <p:cNvPr id="5" name="Text 2"/>
          <p:cNvSpPr/>
          <p:nvPr/>
        </p:nvSpPr>
        <p:spPr>
          <a:xfrm>
            <a:off x="6045041" y="2374821"/>
            <a:ext cx="8026717" cy="766167"/>
          </a:xfrm>
          <a:prstGeom prst="rect">
            <a:avLst/>
          </a:prstGeom>
          <a:noFill/>
          <a:ln/>
        </p:spPr>
        <p:txBody>
          <a:bodyPr wrap="square" lIns="0" tIns="0" rIns="0" bIns="0" rtlCol="0" anchor="t"/>
          <a:lstStyle/>
          <a:p>
            <a:pPr indent="0" marL="0">
              <a:lnSpc>
                <a:spcPts val="2000"/>
              </a:lnSpc>
              <a:buNone/>
            </a:pPr>
            <a:r>
              <a:rPr lang="en-US" sz="1250" dirty="0">
                <a:solidFill>
                  <a:srgbClr val="443728"/>
                </a:solidFill>
                <a:latin typeface="Open Sans" pitchFamily="34" charset="0"/>
                <a:ea typeface="Open Sans" pitchFamily="34" charset="-122"/>
                <a:cs typeface="Open Sans" pitchFamily="34" charset="-120"/>
              </a:rPr>
              <a:t>Transformers use self-attention to process input sequences, allowing for efficient parallel computation and better modeling of long-range dependencies. The architecture consists of an encoder-decoder structure, with each component composed of multiple layers of self-attention and feed-forward neural networks.</a:t>
            </a:r>
            <a:endParaRPr lang="en-US" sz="1250" dirty="0"/>
          </a:p>
        </p:txBody>
      </p:sp>
      <p:sp>
        <p:nvSpPr>
          <p:cNvPr id="6" name="Shape 3"/>
          <p:cNvSpPr/>
          <p:nvPr/>
        </p:nvSpPr>
        <p:spPr>
          <a:xfrm>
            <a:off x="6045041" y="3320534"/>
            <a:ext cx="8026717" cy="934879"/>
          </a:xfrm>
          <a:prstGeom prst="roundRect">
            <a:avLst>
              <a:gd name="adj" fmla="val 7171"/>
            </a:avLst>
          </a:prstGeom>
          <a:solidFill>
            <a:srgbClr val="EBE2E0"/>
          </a:solidFill>
          <a:ln w="7620">
            <a:solidFill>
              <a:srgbClr val="D1C8C6"/>
            </a:solidFill>
            <a:prstDash val="solid"/>
          </a:ln>
        </p:spPr>
      </p:sp>
      <p:sp>
        <p:nvSpPr>
          <p:cNvPr id="7" name="Text 4"/>
          <p:cNvSpPr/>
          <p:nvPr/>
        </p:nvSpPr>
        <p:spPr>
          <a:xfrm>
            <a:off x="6212205" y="3487698"/>
            <a:ext cx="1995249" cy="249436"/>
          </a:xfrm>
          <a:prstGeom prst="rect">
            <a:avLst/>
          </a:prstGeom>
          <a:noFill/>
          <a:ln/>
        </p:spPr>
        <p:txBody>
          <a:bodyPr wrap="none" lIns="0" tIns="0" rIns="0" bIns="0" rtlCol="0" anchor="t"/>
          <a:lstStyle/>
          <a:p>
            <a:pPr indent="0" marL="0">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Encoder</a:t>
            </a:r>
            <a:endParaRPr lang="en-US" sz="1550" dirty="0"/>
          </a:p>
        </p:txBody>
      </p:sp>
      <p:sp>
        <p:nvSpPr>
          <p:cNvPr id="8" name="Text 5"/>
          <p:cNvSpPr/>
          <p:nvPr/>
        </p:nvSpPr>
        <p:spPr>
          <a:xfrm>
            <a:off x="6212205" y="3832860"/>
            <a:ext cx="7692390" cy="255389"/>
          </a:xfrm>
          <a:prstGeom prst="rect">
            <a:avLst/>
          </a:prstGeom>
          <a:noFill/>
          <a:ln/>
        </p:spPr>
        <p:txBody>
          <a:bodyPr wrap="none" lIns="0" tIns="0" rIns="0" bIns="0" rtlCol="0" anchor="t"/>
          <a:lstStyle/>
          <a:p>
            <a:pPr indent="0" marL="0">
              <a:lnSpc>
                <a:spcPts val="2000"/>
              </a:lnSpc>
              <a:buNone/>
            </a:pPr>
            <a:r>
              <a:rPr lang="en-US" sz="1250" dirty="0">
                <a:solidFill>
                  <a:srgbClr val="443728"/>
                </a:solidFill>
                <a:latin typeface="Open Sans" pitchFamily="34" charset="0"/>
                <a:ea typeface="Open Sans" pitchFamily="34" charset="-122"/>
                <a:cs typeface="Open Sans" pitchFamily="34" charset="-120"/>
              </a:rPr>
              <a:t>Processes input sequence</a:t>
            </a:r>
            <a:endParaRPr lang="en-US" sz="1250" dirty="0"/>
          </a:p>
        </p:txBody>
      </p:sp>
      <p:sp>
        <p:nvSpPr>
          <p:cNvPr id="9" name="Shape 6"/>
          <p:cNvSpPr/>
          <p:nvPr/>
        </p:nvSpPr>
        <p:spPr>
          <a:xfrm>
            <a:off x="6045041" y="4414957"/>
            <a:ext cx="8026717" cy="934879"/>
          </a:xfrm>
          <a:prstGeom prst="roundRect">
            <a:avLst>
              <a:gd name="adj" fmla="val 7171"/>
            </a:avLst>
          </a:prstGeom>
          <a:solidFill>
            <a:srgbClr val="EBE2E0"/>
          </a:solidFill>
          <a:ln w="7620">
            <a:solidFill>
              <a:srgbClr val="D1C8C6"/>
            </a:solidFill>
            <a:prstDash val="solid"/>
          </a:ln>
        </p:spPr>
      </p:sp>
      <p:sp>
        <p:nvSpPr>
          <p:cNvPr id="10" name="Text 7"/>
          <p:cNvSpPr/>
          <p:nvPr/>
        </p:nvSpPr>
        <p:spPr>
          <a:xfrm>
            <a:off x="6212205" y="4582120"/>
            <a:ext cx="1995249" cy="249436"/>
          </a:xfrm>
          <a:prstGeom prst="rect">
            <a:avLst/>
          </a:prstGeom>
          <a:noFill/>
          <a:ln/>
        </p:spPr>
        <p:txBody>
          <a:bodyPr wrap="none" lIns="0" tIns="0" rIns="0" bIns="0" rtlCol="0" anchor="t"/>
          <a:lstStyle/>
          <a:p>
            <a:pPr indent="0" marL="0">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Decoder</a:t>
            </a:r>
            <a:endParaRPr lang="en-US" sz="1550" dirty="0"/>
          </a:p>
        </p:txBody>
      </p:sp>
      <p:sp>
        <p:nvSpPr>
          <p:cNvPr id="11" name="Text 8"/>
          <p:cNvSpPr/>
          <p:nvPr/>
        </p:nvSpPr>
        <p:spPr>
          <a:xfrm>
            <a:off x="6212205" y="4927283"/>
            <a:ext cx="7692390" cy="255389"/>
          </a:xfrm>
          <a:prstGeom prst="rect">
            <a:avLst/>
          </a:prstGeom>
          <a:noFill/>
          <a:ln/>
        </p:spPr>
        <p:txBody>
          <a:bodyPr wrap="none" lIns="0" tIns="0" rIns="0" bIns="0" rtlCol="0" anchor="t"/>
          <a:lstStyle/>
          <a:p>
            <a:pPr indent="0" marL="0">
              <a:lnSpc>
                <a:spcPts val="2000"/>
              </a:lnSpc>
              <a:buNone/>
            </a:pPr>
            <a:r>
              <a:rPr lang="en-US" sz="1250" dirty="0">
                <a:solidFill>
                  <a:srgbClr val="443728"/>
                </a:solidFill>
                <a:latin typeface="Open Sans" pitchFamily="34" charset="0"/>
                <a:ea typeface="Open Sans" pitchFamily="34" charset="-122"/>
                <a:cs typeface="Open Sans" pitchFamily="34" charset="-120"/>
              </a:rPr>
              <a:t>Generates output sequence</a:t>
            </a:r>
            <a:endParaRPr lang="en-US" sz="1250" dirty="0"/>
          </a:p>
        </p:txBody>
      </p:sp>
      <p:sp>
        <p:nvSpPr>
          <p:cNvPr id="12" name="Shape 9"/>
          <p:cNvSpPr/>
          <p:nvPr/>
        </p:nvSpPr>
        <p:spPr>
          <a:xfrm>
            <a:off x="6045041" y="5509379"/>
            <a:ext cx="8026717" cy="934879"/>
          </a:xfrm>
          <a:prstGeom prst="roundRect">
            <a:avLst>
              <a:gd name="adj" fmla="val 7171"/>
            </a:avLst>
          </a:prstGeom>
          <a:solidFill>
            <a:srgbClr val="EBE2E0"/>
          </a:solidFill>
          <a:ln w="7620">
            <a:solidFill>
              <a:srgbClr val="D1C8C6"/>
            </a:solidFill>
            <a:prstDash val="solid"/>
          </a:ln>
        </p:spPr>
      </p:sp>
      <p:sp>
        <p:nvSpPr>
          <p:cNvPr id="13" name="Text 10"/>
          <p:cNvSpPr/>
          <p:nvPr/>
        </p:nvSpPr>
        <p:spPr>
          <a:xfrm>
            <a:off x="6212205" y="5676543"/>
            <a:ext cx="1995249" cy="249436"/>
          </a:xfrm>
          <a:prstGeom prst="rect">
            <a:avLst/>
          </a:prstGeom>
          <a:noFill/>
          <a:ln/>
        </p:spPr>
        <p:txBody>
          <a:bodyPr wrap="none" lIns="0" tIns="0" rIns="0" bIns="0" rtlCol="0" anchor="t"/>
          <a:lstStyle/>
          <a:p>
            <a:pPr indent="0" marL="0">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Multi-Head Attention</a:t>
            </a:r>
            <a:endParaRPr lang="en-US" sz="1550" dirty="0"/>
          </a:p>
        </p:txBody>
      </p:sp>
      <p:sp>
        <p:nvSpPr>
          <p:cNvPr id="14" name="Text 11"/>
          <p:cNvSpPr/>
          <p:nvPr/>
        </p:nvSpPr>
        <p:spPr>
          <a:xfrm>
            <a:off x="6212205" y="6021705"/>
            <a:ext cx="7692390" cy="255389"/>
          </a:xfrm>
          <a:prstGeom prst="rect">
            <a:avLst/>
          </a:prstGeom>
          <a:noFill/>
          <a:ln/>
        </p:spPr>
        <p:txBody>
          <a:bodyPr wrap="none" lIns="0" tIns="0" rIns="0" bIns="0" rtlCol="0" anchor="t"/>
          <a:lstStyle/>
          <a:p>
            <a:pPr indent="0" marL="0">
              <a:lnSpc>
                <a:spcPts val="2000"/>
              </a:lnSpc>
              <a:buNone/>
            </a:pPr>
            <a:r>
              <a:rPr lang="en-US" sz="1250" dirty="0">
                <a:solidFill>
                  <a:srgbClr val="443728"/>
                </a:solidFill>
                <a:latin typeface="Open Sans" pitchFamily="34" charset="0"/>
                <a:ea typeface="Open Sans" pitchFamily="34" charset="-122"/>
                <a:cs typeface="Open Sans" pitchFamily="34" charset="-120"/>
              </a:rPr>
              <a:t>Core attention mechanism</a:t>
            </a:r>
            <a:endParaRPr lang="en-US" sz="1250" dirty="0"/>
          </a:p>
        </p:txBody>
      </p:sp>
      <p:sp>
        <p:nvSpPr>
          <p:cNvPr id="15" name="Shape 12"/>
          <p:cNvSpPr/>
          <p:nvPr/>
        </p:nvSpPr>
        <p:spPr>
          <a:xfrm>
            <a:off x="6045041" y="6603802"/>
            <a:ext cx="8026717" cy="934879"/>
          </a:xfrm>
          <a:prstGeom prst="roundRect">
            <a:avLst>
              <a:gd name="adj" fmla="val 7171"/>
            </a:avLst>
          </a:prstGeom>
          <a:solidFill>
            <a:srgbClr val="EBE2E0"/>
          </a:solidFill>
          <a:ln w="7620">
            <a:solidFill>
              <a:srgbClr val="D1C8C6"/>
            </a:solidFill>
            <a:prstDash val="solid"/>
          </a:ln>
        </p:spPr>
      </p:sp>
      <p:sp>
        <p:nvSpPr>
          <p:cNvPr id="16" name="Text 13"/>
          <p:cNvSpPr/>
          <p:nvPr/>
        </p:nvSpPr>
        <p:spPr>
          <a:xfrm>
            <a:off x="6212205" y="6770965"/>
            <a:ext cx="2048828" cy="249436"/>
          </a:xfrm>
          <a:prstGeom prst="rect">
            <a:avLst/>
          </a:prstGeom>
          <a:noFill/>
          <a:ln/>
        </p:spPr>
        <p:txBody>
          <a:bodyPr wrap="none" lIns="0" tIns="0" rIns="0" bIns="0" rtlCol="0" anchor="t"/>
          <a:lstStyle/>
          <a:p>
            <a:pPr indent="0" marL="0">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Feed-Forward Networks</a:t>
            </a:r>
            <a:endParaRPr lang="en-US" sz="1550" dirty="0"/>
          </a:p>
        </p:txBody>
      </p:sp>
      <p:sp>
        <p:nvSpPr>
          <p:cNvPr id="17" name="Text 14"/>
          <p:cNvSpPr/>
          <p:nvPr/>
        </p:nvSpPr>
        <p:spPr>
          <a:xfrm>
            <a:off x="6212205" y="7116128"/>
            <a:ext cx="7692390" cy="255389"/>
          </a:xfrm>
          <a:prstGeom prst="rect">
            <a:avLst/>
          </a:prstGeom>
          <a:noFill/>
          <a:ln/>
        </p:spPr>
        <p:txBody>
          <a:bodyPr wrap="none" lIns="0" tIns="0" rIns="0" bIns="0" rtlCol="0" anchor="t"/>
          <a:lstStyle/>
          <a:p>
            <a:pPr indent="0" marL="0">
              <a:lnSpc>
                <a:spcPts val="2000"/>
              </a:lnSpc>
              <a:buNone/>
            </a:pPr>
            <a:r>
              <a:rPr lang="en-US" sz="1250" dirty="0">
                <a:solidFill>
                  <a:srgbClr val="443728"/>
                </a:solidFill>
                <a:latin typeface="Open Sans" pitchFamily="34" charset="0"/>
                <a:ea typeface="Open Sans" pitchFamily="34" charset="-122"/>
                <a:cs typeface="Open Sans" pitchFamily="34" charset="-120"/>
              </a:rPr>
              <a:t>Additional processing layers</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67320" y="581025"/>
            <a:ext cx="4132898" cy="417314"/>
          </a:xfrm>
          <a:prstGeom prst="rect">
            <a:avLst/>
          </a:prstGeom>
          <a:noFill/>
          <a:ln/>
        </p:spPr>
        <p:txBody>
          <a:bodyPr wrap="none" lIns="0" tIns="0" rIns="0" bIns="0" rtlCol="0" anchor="t"/>
          <a:lstStyle/>
          <a:p>
            <a:pPr indent="0" marL="0">
              <a:lnSpc>
                <a:spcPts val="3250"/>
              </a:lnSpc>
              <a:buNone/>
            </a:pPr>
            <a:r>
              <a:rPr lang="en-US" sz="2600" b="1" dirty="0">
                <a:solidFill>
                  <a:srgbClr val="443728"/>
                </a:solidFill>
                <a:latin typeface="Crimson Pro Bold" pitchFamily="34" charset="0"/>
                <a:ea typeface="Crimson Pro Bold" pitchFamily="34" charset="-122"/>
                <a:cs typeface="Crimson Pro Bold" pitchFamily="34" charset="-120"/>
              </a:rPr>
              <a:t>Applications of Transformers</a:t>
            </a:r>
            <a:endParaRPr lang="en-US" sz="2600" dirty="0"/>
          </a:p>
        </p:txBody>
      </p:sp>
      <p:sp>
        <p:nvSpPr>
          <p:cNvPr id="4" name="Text 1"/>
          <p:cNvSpPr/>
          <p:nvPr/>
        </p:nvSpPr>
        <p:spPr>
          <a:xfrm>
            <a:off x="467320" y="1198602"/>
            <a:ext cx="8209359" cy="427434"/>
          </a:xfrm>
          <a:prstGeom prst="rect">
            <a:avLst/>
          </a:prstGeom>
          <a:noFill/>
          <a:ln/>
        </p:spPr>
        <p:txBody>
          <a:bodyPr wrap="square" lIns="0" tIns="0" rIns="0" bIns="0" rtlCol="0" anchor="t"/>
          <a:lstStyle/>
          <a:p>
            <a:pPr indent="0" marL="0">
              <a:lnSpc>
                <a:spcPts val="1650"/>
              </a:lnSpc>
              <a:buNone/>
            </a:pPr>
            <a:r>
              <a:rPr lang="en-US" sz="1050" dirty="0">
                <a:solidFill>
                  <a:srgbClr val="443728"/>
                </a:solidFill>
                <a:latin typeface="Open Sans" pitchFamily="34" charset="0"/>
                <a:ea typeface="Open Sans" pitchFamily="34" charset="-122"/>
                <a:cs typeface="Open Sans" pitchFamily="34" charset="-120"/>
              </a:rPr>
              <a:t>Since their introduction, Transformers have been widely adopted across various domains of artificial intelligence. Their versatility and effectiveness have led to significant advancements in multiple areas of deep learning applications.</a:t>
            </a:r>
            <a:endParaRPr lang="en-US" sz="1050" dirty="0"/>
          </a:p>
        </p:txBody>
      </p:sp>
      <p:sp>
        <p:nvSpPr>
          <p:cNvPr id="5" name="Text 2"/>
          <p:cNvSpPr/>
          <p:nvPr/>
        </p:nvSpPr>
        <p:spPr>
          <a:xfrm>
            <a:off x="467320" y="1776174"/>
            <a:ext cx="8209359" cy="641152"/>
          </a:xfrm>
          <a:prstGeom prst="rect">
            <a:avLst/>
          </a:prstGeom>
          <a:noFill/>
          <a:ln/>
        </p:spPr>
        <p:txBody>
          <a:bodyPr wrap="square" lIns="0" tIns="0" rIns="0" bIns="0" rtlCol="0" anchor="t"/>
          <a:lstStyle/>
          <a:p>
            <a:pPr indent="0" marL="0">
              <a:lnSpc>
                <a:spcPts val="1650"/>
              </a:lnSpc>
              <a:buNone/>
            </a:pPr>
            <a:r>
              <a:rPr lang="en-US" sz="1050" dirty="0">
                <a:solidFill>
                  <a:srgbClr val="443728"/>
                </a:solidFill>
                <a:latin typeface="Open Sans" pitchFamily="34" charset="0"/>
                <a:ea typeface="Open Sans" pitchFamily="34" charset="-122"/>
                <a:cs typeface="Open Sans" pitchFamily="34" charset="-120"/>
              </a:rPr>
              <a:t>Transformers have shown remarkable performance in natural language processing tasks such as machine translation, text summarization, and question answering. They have also been successfully applied to computer vision tasks, speech recognition, and even reinforcement learning, demonstrating their adaptability across different modalities.</a:t>
            </a:r>
            <a:endParaRPr lang="en-US" sz="1050" dirty="0"/>
          </a:p>
        </p:txBody>
      </p:sp>
      <p:pic>
        <p:nvPicPr>
          <p:cNvPr id="6" name="Image 1" descr="preencoded.png">    </p:cNvPr>
          <p:cNvPicPr>
            <a:picLocks noChangeAspect="1"/>
          </p:cNvPicPr>
          <p:nvPr/>
        </p:nvPicPr>
        <p:blipFill>
          <a:blip r:embed="rId2"/>
          <a:stretch>
            <a:fillRect/>
          </a:stretch>
        </p:blipFill>
        <p:spPr>
          <a:xfrm>
            <a:off x="467320" y="2567464"/>
            <a:ext cx="333851" cy="333851"/>
          </a:xfrm>
          <a:prstGeom prst="rect">
            <a:avLst/>
          </a:prstGeom>
        </p:spPr>
      </p:pic>
      <p:sp>
        <p:nvSpPr>
          <p:cNvPr id="7" name="Text 3"/>
          <p:cNvSpPr/>
          <p:nvPr/>
        </p:nvSpPr>
        <p:spPr>
          <a:xfrm>
            <a:off x="467320" y="3034784"/>
            <a:ext cx="2050971" cy="208598"/>
          </a:xfrm>
          <a:prstGeom prst="rect">
            <a:avLst/>
          </a:prstGeom>
          <a:noFill/>
          <a:ln/>
        </p:spPr>
        <p:txBody>
          <a:bodyPr wrap="none" lIns="0" tIns="0" rIns="0" bIns="0" rtlCol="0" anchor="t"/>
          <a:lstStyle/>
          <a:p>
            <a:pPr algn="l" indent="0" marL="0">
              <a:lnSpc>
                <a:spcPts val="1600"/>
              </a:lnSpc>
              <a:buNone/>
            </a:pPr>
            <a:r>
              <a:rPr lang="en-US" sz="1300" b="1" dirty="0">
                <a:solidFill>
                  <a:srgbClr val="443728"/>
                </a:solidFill>
                <a:latin typeface="Crimson Pro Bold" pitchFamily="34" charset="0"/>
                <a:ea typeface="Crimson Pro Bold" pitchFamily="34" charset="-122"/>
                <a:cs typeface="Crimson Pro Bold" pitchFamily="34" charset="-120"/>
              </a:rPr>
              <a:t>Natural Language Processing</a:t>
            </a:r>
            <a:endParaRPr lang="en-US" sz="1300" dirty="0"/>
          </a:p>
        </p:txBody>
      </p:sp>
      <p:sp>
        <p:nvSpPr>
          <p:cNvPr id="8" name="Text 4"/>
          <p:cNvSpPr/>
          <p:nvPr/>
        </p:nvSpPr>
        <p:spPr>
          <a:xfrm>
            <a:off x="467320" y="3323511"/>
            <a:ext cx="8209359" cy="213717"/>
          </a:xfrm>
          <a:prstGeom prst="rect">
            <a:avLst/>
          </a:prstGeom>
          <a:noFill/>
          <a:ln/>
        </p:spPr>
        <p:txBody>
          <a:bodyPr wrap="none" lIns="0" tIns="0" rIns="0" bIns="0" rtlCol="0" anchor="t"/>
          <a:lstStyle/>
          <a:p>
            <a:pPr algn="l" indent="0" marL="0">
              <a:lnSpc>
                <a:spcPts val="1650"/>
              </a:lnSpc>
              <a:buNone/>
            </a:pPr>
            <a:r>
              <a:rPr lang="en-US" sz="1050" dirty="0">
                <a:solidFill>
                  <a:srgbClr val="443728"/>
                </a:solidFill>
                <a:latin typeface="Open Sans" pitchFamily="34" charset="0"/>
                <a:ea typeface="Open Sans" pitchFamily="34" charset="-122"/>
                <a:cs typeface="Open Sans" pitchFamily="34" charset="-120"/>
              </a:rPr>
              <a:t>Translation, summarization, question answering</a:t>
            </a:r>
            <a:endParaRPr lang="en-US" sz="1050" dirty="0"/>
          </a:p>
        </p:txBody>
      </p:sp>
      <p:pic>
        <p:nvPicPr>
          <p:cNvPr id="9" name="Image 2" descr="preencoded.png">    </p:cNvPr>
          <p:cNvPicPr>
            <a:picLocks noChangeAspect="1"/>
          </p:cNvPicPr>
          <p:nvPr/>
        </p:nvPicPr>
        <p:blipFill>
          <a:blip r:embed="rId3"/>
          <a:stretch>
            <a:fillRect/>
          </a:stretch>
        </p:blipFill>
        <p:spPr>
          <a:xfrm>
            <a:off x="467320" y="3937873"/>
            <a:ext cx="333851" cy="333851"/>
          </a:xfrm>
          <a:prstGeom prst="rect">
            <a:avLst/>
          </a:prstGeom>
        </p:spPr>
      </p:pic>
      <p:sp>
        <p:nvSpPr>
          <p:cNvPr id="10" name="Text 5"/>
          <p:cNvSpPr/>
          <p:nvPr/>
        </p:nvSpPr>
        <p:spPr>
          <a:xfrm>
            <a:off x="467320" y="4405193"/>
            <a:ext cx="1669375" cy="208598"/>
          </a:xfrm>
          <a:prstGeom prst="rect">
            <a:avLst/>
          </a:prstGeom>
          <a:noFill/>
          <a:ln/>
        </p:spPr>
        <p:txBody>
          <a:bodyPr wrap="none" lIns="0" tIns="0" rIns="0" bIns="0" rtlCol="0" anchor="t"/>
          <a:lstStyle/>
          <a:p>
            <a:pPr algn="l" indent="0" marL="0">
              <a:lnSpc>
                <a:spcPts val="1600"/>
              </a:lnSpc>
              <a:buNone/>
            </a:pPr>
            <a:r>
              <a:rPr lang="en-US" sz="1300" b="1" dirty="0">
                <a:solidFill>
                  <a:srgbClr val="443728"/>
                </a:solidFill>
                <a:latin typeface="Crimson Pro Bold" pitchFamily="34" charset="0"/>
                <a:ea typeface="Crimson Pro Bold" pitchFamily="34" charset="-122"/>
                <a:cs typeface="Crimson Pro Bold" pitchFamily="34" charset="-120"/>
              </a:rPr>
              <a:t>Computer Vision</a:t>
            </a:r>
            <a:endParaRPr lang="en-US" sz="1300" dirty="0"/>
          </a:p>
        </p:txBody>
      </p:sp>
      <p:sp>
        <p:nvSpPr>
          <p:cNvPr id="11" name="Text 6"/>
          <p:cNvSpPr/>
          <p:nvPr/>
        </p:nvSpPr>
        <p:spPr>
          <a:xfrm>
            <a:off x="467320" y="4693920"/>
            <a:ext cx="8209359" cy="213717"/>
          </a:xfrm>
          <a:prstGeom prst="rect">
            <a:avLst/>
          </a:prstGeom>
          <a:noFill/>
          <a:ln/>
        </p:spPr>
        <p:txBody>
          <a:bodyPr wrap="none" lIns="0" tIns="0" rIns="0" bIns="0" rtlCol="0" anchor="t"/>
          <a:lstStyle/>
          <a:p>
            <a:pPr algn="l" indent="0" marL="0">
              <a:lnSpc>
                <a:spcPts val="1650"/>
              </a:lnSpc>
              <a:buNone/>
            </a:pPr>
            <a:r>
              <a:rPr lang="en-US" sz="1050" dirty="0">
                <a:solidFill>
                  <a:srgbClr val="443728"/>
                </a:solidFill>
                <a:latin typeface="Open Sans" pitchFamily="34" charset="0"/>
                <a:ea typeface="Open Sans" pitchFamily="34" charset="-122"/>
                <a:cs typeface="Open Sans" pitchFamily="34" charset="-120"/>
              </a:rPr>
              <a:t>Image classification, object detection</a:t>
            </a:r>
            <a:endParaRPr lang="en-US" sz="1050" dirty="0"/>
          </a:p>
        </p:txBody>
      </p:sp>
      <p:pic>
        <p:nvPicPr>
          <p:cNvPr id="12" name="Image 3" descr="preencoded.png">    </p:cNvPr>
          <p:cNvPicPr>
            <a:picLocks noChangeAspect="1"/>
          </p:cNvPicPr>
          <p:nvPr/>
        </p:nvPicPr>
        <p:blipFill>
          <a:blip r:embed="rId4"/>
          <a:stretch>
            <a:fillRect/>
          </a:stretch>
        </p:blipFill>
        <p:spPr>
          <a:xfrm>
            <a:off x="467320" y="5308283"/>
            <a:ext cx="333851" cy="333851"/>
          </a:xfrm>
          <a:prstGeom prst="rect">
            <a:avLst/>
          </a:prstGeom>
        </p:spPr>
      </p:pic>
      <p:sp>
        <p:nvSpPr>
          <p:cNvPr id="13" name="Text 7"/>
          <p:cNvSpPr/>
          <p:nvPr/>
        </p:nvSpPr>
        <p:spPr>
          <a:xfrm>
            <a:off x="467320" y="5775603"/>
            <a:ext cx="1669375" cy="208598"/>
          </a:xfrm>
          <a:prstGeom prst="rect">
            <a:avLst/>
          </a:prstGeom>
          <a:noFill/>
          <a:ln/>
        </p:spPr>
        <p:txBody>
          <a:bodyPr wrap="none" lIns="0" tIns="0" rIns="0" bIns="0" rtlCol="0" anchor="t"/>
          <a:lstStyle/>
          <a:p>
            <a:pPr algn="l" indent="0" marL="0">
              <a:lnSpc>
                <a:spcPts val="1600"/>
              </a:lnSpc>
              <a:buNone/>
            </a:pPr>
            <a:r>
              <a:rPr lang="en-US" sz="1300" b="1" dirty="0">
                <a:solidFill>
                  <a:srgbClr val="443728"/>
                </a:solidFill>
                <a:latin typeface="Crimson Pro Bold" pitchFamily="34" charset="0"/>
                <a:ea typeface="Crimson Pro Bold" pitchFamily="34" charset="-122"/>
                <a:cs typeface="Crimson Pro Bold" pitchFamily="34" charset="-120"/>
              </a:rPr>
              <a:t>Speech Processing</a:t>
            </a:r>
            <a:endParaRPr lang="en-US" sz="1300" dirty="0"/>
          </a:p>
        </p:txBody>
      </p:sp>
      <p:sp>
        <p:nvSpPr>
          <p:cNvPr id="14" name="Text 8"/>
          <p:cNvSpPr/>
          <p:nvPr/>
        </p:nvSpPr>
        <p:spPr>
          <a:xfrm>
            <a:off x="467320" y="6064329"/>
            <a:ext cx="8209359" cy="213717"/>
          </a:xfrm>
          <a:prstGeom prst="rect">
            <a:avLst/>
          </a:prstGeom>
          <a:noFill/>
          <a:ln/>
        </p:spPr>
        <p:txBody>
          <a:bodyPr wrap="none" lIns="0" tIns="0" rIns="0" bIns="0" rtlCol="0" anchor="t"/>
          <a:lstStyle/>
          <a:p>
            <a:pPr algn="l" indent="0" marL="0">
              <a:lnSpc>
                <a:spcPts val="1650"/>
              </a:lnSpc>
              <a:buNone/>
            </a:pPr>
            <a:r>
              <a:rPr lang="en-US" sz="1050" dirty="0">
                <a:solidFill>
                  <a:srgbClr val="443728"/>
                </a:solidFill>
                <a:latin typeface="Open Sans" pitchFamily="34" charset="0"/>
                <a:ea typeface="Open Sans" pitchFamily="34" charset="-122"/>
                <a:cs typeface="Open Sans" pitchFamily="34" charset="-120"/>
              </a:rPr>
              <a:t>Speech recognition, voice synthesis</a:t>
            </a:r>
            <a:endParaRPr lang="en-US" sz="1050" dirty="0"/>
          </a:p>
        </p:txBody>
      </p:sp>
      <p:pic>
        <p:nvPicPr>
          <p:cNvPr id="15" name="Image 4" descr="preencoded.png">    </p:cNvPr>
          <p:cNvPicPr>
            <a:picLocks noChangeAspect="1"/>
          </p:cNvPicPr>
          <p:nvPr/>
        </p:nvPicPr>
        <p:blipFill>
          <a:blip r:embed="rId5"/>
          <a:stretch>
            <a:fillRect/>
          </a:stretch>
        </p:blipFill>
        <p:spPr>
          <a:xfrm>
            <a:off x="467320" y="6678692"/>
            <a:ext cx="333851" cy="333851"/>
          </a:xfrm>
          <a:prstGeom prst="rect">
            <a:avLst/>
          </a:prstGeom>
        </p:spPr>
      </p:pic>
      <p:sp>
        <p:nvSpPr>
          <p:cNvPr id="16" name="Text 9"/>
          <p:cNvSpPr/>
          <p:nvPr/>
        </p:nvSpPr>
        <p:spPr>
          <a:xfrm>
            <a:off x="467320" y="7146012"/>
            <a:ext cx="1720572" cy="208598"/>
          </a:xfrm>
          <a:prstGeom prst="rect">
            <a:avLst/>
          </a:prstGeom>
          <a:noFill/>
          <a:ln/>
        </p:spPr>
        <p:txBody>
          <a:bodyPr wrap="none" lIns="0" tIns="0" rIns="0" bIns="0" rtlCol="0" anchor="t"/>
          <a:lstStyle/>
          <a:p>
            <a:pPr algn="l" indent="0" marL="0">
              <a:lnSpc>
                <a:spcPts val="1600"/>
              </a:lnSpc>
              <a:buNone/>
            </a:pPr>
            <a:r>
              <a:rPr lang="en-US" sz="1300" b="1" dirty="0">
                <a:solidFill>
                  <a:srgbClr val="443728"/>
                </a:solidFill>
                <a:latin typeface="Crimson Pro Bold" pitchFamily="34" charset="0"/>
                <a:ea typeface="Crimson Pro Bold" pitchFamily="34" charset="-122"/>
                <a:cs typeface="Crimson Pro Bold" pitchFamily="34" charset="-120"/>
              </a:rPr>
              <a:t>Reinforcement Learning</a:t>
            </a:r>
            <a:endParaRPr lang="en-US" sz="1300" dirty="0"/>
          </a:p>
        </p:txBody>
      </p:sp>
      <p:sp>
        <p:nvSpPr>
          <p:cNvPr id="17" name="Text 10"/>
          <p:cNvSpPr/>
          <p:nvPr/>
        </p:nvSpPr>
        <p:spPr>
          <a:xfrm>
            <a:off x="467320" y="7434739"/>
            <a:ext cx="8209359" cy="213717"/>
          </a:xfrm>
          <a:prstGeom prst="rect">
            <a:avLst/>
          </a:prstGeom>
          <a:noFill/>
          <a:ln/>
        </p:spPr>
        <p:txBody>
          <a:bodyPr wrap="none" lIns="0" tIns="0" rIns="0" bIns="0" rtlCol="0" anchor="t"/>
          <a:lstStyle/>
          <a:p>
            <a:pPr algn="l" indent="0" marL="0">
              <a:lnSpc>
                <a:spcPts val="1650"/>
              </a:lnSpc>
              <a:buNone/>
            </a:pPr>
            <a:r>
              <a:rPr lang="en-US" sz="1050" dirty="0">
                <a:solidFill>
                  <a:srgbClr val="443728"/>
                </a:solidFill>
                <a:latin typeface="Open Sans" pitchFamily="34" charset="0"/>
                <a:ea typeface="Open Sans" pitchFamily="34" charset="-122"/>
                <a:cs typeface="Open Sans" pitchFamily="34" charset="-120"/>
              </a:rPr>
              <a:t>Game playing, robotics</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03540" y="552807"/>
            <a:ext cx="6270784" cy="628174"/>
          </a:xfrm>
          <a:prstGeom prst="rect">
            <a:avLst/>
          </a:prstGeom>
          <a:noFill/>
          <a:ln/>
        </p:spPr>
        <p:txBody>
          <a:bodyPr wrap="none" lIns="0" tIns="0" rIns="0" bIns="0" rtlCol="0" anchor="t"/>
          <a:lstStyle/>
          <a:p>
            <a:pPr indent="0" marL="0">
              <a:lnSpc>
                <a:spcPts val="4900"/>
              </a:lnSpc>
              <a:buNone/>
            </a:pPr>
            <a:r>
              <a:rPr lang="en-US" sz="3950" b="1" dirty="0">
                <a:solidFill>
                  <a:srgbClr val="443728"/>
                </a:solidFill>
                <a:latin typeface="Crimson Pro Bold" pitchFamily="34" charset="0"/>
                <a:ea typeface="Crimson Pro Bold" pitchFamily="34" charset="-122"/>
                <a:cs typeface="Crimson Pro Bold" pitchFamily="34" charset="-120"/>
              </a:rPr>
              <a:t>Attention in Computer Vision</a:t>
            </a:r>
            <a:endParaRPr lang="en-US" sz="3950" dirty="0"/>
          </a:p>
        </p:txBody>
      </p:sp>
      <p:sp>
        <p:nvSpPr>
          <p:cNvPr id="3" name="Text 1"/>
          <p:cNvSpPr/>
          <p:nvPr/>
        </p:nvSpPr>
        <p:spPr>
          <a:xfrm>
            <a:off x="703540" y="1582936"/>
            <a:ext cx="13223319" cy="964406"/>
          </a:xfrm>
          <a:prstGeom prst="rect">
            <a:avLst/>
          </a:prstGeom>
          <a:noFill/>
          <a:ln/>
        </p:spPr>
        <p:txBody>
          <a:bodyPr wrap="square" lIns="0" tIns="0" rIns="0" bIns="0" rtlCol="0" anchor="t"/>
          <a:lstStyle/>
          <a:p>
            <a:pPr indent="0" marL="0">
              <a:lnSpc>
                <a:spcPts val="2500"/>
              </a:lnSpc>
              <a:buNone/>
            </a:pPr>
            <a:r>
              <a:rPr lang="en-US" sz="1550" dirty="0">
                <a:solidFill>
                  <a:srgbClr val="443728"/>
                </a:solidFill>
                <a:latin typeface="Open Sans" pitchFamily="34" charset="0"/>
                <a:ea typeface="Open Sans" pitchFamily="34" charset="-122"/>
                <a:cs typeface="Open Sans" pitchFamily="34" charset="-120"/>
              </a:rPr>
              <a:t>While attention mechanisms were initially developed for natural language processing tasks, they have also found significant applications in computer vision. Attention in vision models allows the network to focus on specific regions of an image or video that are most relevant to the task at hand.</a:t>
            </a:r>
            <a:endParaRPr lang="en-US" sz="1550" dirty="0"/>
          </a:p>
        </p:txBody>
      </p:sp>
      <p:sp>
        <p:nvSpPr>
          <p:cNvPr id="4" name="Text 2"/>
          <p:cNvSpPr/>
          <p:nvPr/>
        </p:nvSpPr>
        <p:spPr>
          <a:xfrm>
            <a:off x="703540" y="2773442"/>
            <a:ext cx="13223319" cy="964406"/>
          </a:xfrm>
          <a:prstGeom prst="rect">
            <a:avLst/>
          </a:prstGeom>
          <a:noFill/>
          <a:ln/>
        </p:spPr>
        <p:txBody>
          <a:bodyPr wrap="square" lIns="0" tIns="0" rIns="0" bIns="0" rtlCol="0" anchor="t"/>
          <a:lstStyle/>
          <a:p>
            <a:pPr indent="0" marL="0">
              <a:lnSpc>
                <a:spcPts val="2500"/>
              </a:lnSpc>
              <a:buNone/>
            </a:pPr>
            <a:r>
              <a:rPr lang="en-US" sz="1550" dirty="0">
                <a:solidFill>
                  <a:srgbClr val="443728"/>
                </a:solidFill>
                <a:latin typeface="Open Sans" pitchFamily="34" charset="0"/>
                <a:ea typeface="Open Sans" pitchFamily="34" charset="-122"/>
                <a:cs typeface="Open Sans" pitchFamily="34" charset="-120"/>
              </a:rPr>
              <a:t>Visual attention mechanisms have been successfully applied to tasks such as image captioning, where the model needs to focus on different parts of the image to generate descriptive text. They have also been used in object detection and image classification tasks, improving the model's ability to identify and localize objects within complex scenes.</a:t>
            </a:r>
            <a:endParaRPr lang="en-US" sz="1550" dirty="0"/>
          </a:p>
        </p:txBody>
      </p:sp>
      <p:pic>
        <p:nvPicPr>
          <p:cNvPr id="5" name="Image 0" descr="preencoded.png">    </p:cNvPr>
          <p:cNvPicPr>
            <a:picLocks noChangeAspect="1"/>
          </p:cNvPicPr>
          <p:nvPr/>
        </p:nvPicPr>
        <p:blipFill>
          <a:blip r:embed="rId1"/>
          <a:stretch>
            <a:fillRect/>
          </a:stretch>
        </p:blipFill>
        <p:spPr>
          <a:xfrm>
            <a:off x="703540" y="3963948"/>
            <a:ext cx="4206716" cy="2599849"/>
          </a:xfrm>
          <a:prstGeom prst="rect">
            <a:avLst/>
          </a:prstGeom>
        </p:spPr>
      </p:pic>
      <p:sp>
        <p:nvSpPr>
          <p:cNvPr id="6" name="Text 3"/>
          <p:cNvSpPr/>
          <p:nvPr/>
        </p:nvSpPr>
        <p:spPr>
          <a:xfrm>
            <a:off x="703540" y="6815018"/>
            <a:ext cx="2512695" cy="313968"/>
          </a:xfrm>
          <a:prstGeom prst="rect">
            <a:avLst/>
          </a:prstGeom>
          <a:noFill/>
          <a:ln/>
        </p:spPr>
        <p:txBody>
          <a:bodyPr wrap="none" lIns="0" tIns="0" rIns="0" bIns="0" rtlCol="0" anchor="t"/>
          <a:lstStyle/>
          <a:p>
            <a:pPr algn="l" indent="0" marL="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Object Recognition</a:t>
            </a:r>
            <a:endParaRPr lang="en-US" sz="1950" dirty="0"/>
          </a:p>
        </p:txBody>
      </p:sp>
      <p:sp>
        <p:nvSpPr>
          <p:cNvPr id="7" name="Text 4"/>
          <p:cNvSpPr/>
          <p:nvPr/>
        </p:nvSpPr>
        <p:spPr>
          <a:xfrm>
            <a:off x="703540" y="7249597"/>
            <a:ext cx="4206716" cy="642938"/>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Attention highlights key features for classification</a:t>
            </a:r>
            <a:endParaRPr lang="en-US" sz="1550" dirty="0"/>
          </a:p>
        </p:txBody>
      </p:sp>
      <p:pic>
        <p:nvPicPr>
          <p:cNvPr id="8" name="Image 1" descr="preencoded.png">    </p:cNvPr>
          <p:cNvPicPr>
            <a:picLocks noChangeAspect="1"/>
          </p:cNvPicPr>
          <p:nvPr/>
        </p:nvPicPr>
        <p:blipFill>
          <a:blip r:embed="rId2"/>
          <a:stretch>
            <a:fillRect/>
          </a:stretch>
        </p:blipFill>
        <p:spPr>
          <a:xfrm>
            <a:off x="5211723" y="3963948"/>
            <a:ext cx="4206835" cy="2599968"/>
          </a:xfrm>
          <a:prstGeom prst="rect">
            <a:avLst/>
          </a:prstGeom>
        </p:spPr>
      </p:pic>
      <p:sp>
        <p:nvSpPr>
          <p:cNvPr id="9" name="Text 5"/>
          <p:cNvSpPr/>
          <p:nvPr/>
        </p:nvSpPr>
        <p:spPr>
          <a:xfrm>
            <a:off x="5211723" y="6815138"/>
            <a:ext cx="2512695" cy="313968"/>
          </a:xfrm>
          <a:prstGeom prst="rect">
            <a:avLst/>
          </a:prstGeom>
          <a:noFill/>
          <a:ln/>
        </p:spPr>
        <p:txBody>
          <a:bodyPr wrap="none" lIns="0" tIns="0" rIns="0" bIns="0" rtlCol="0" anchor="t"/>
          <a:lstStyle/>
          <a:p>
            <a:pPr algn="l" indent="0" marL="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Image Captioning</a:t>
            </a:r>
            <a:endParaRPr lang="en-US" sz="1950" dirty="0"/>
          </a:p>
        </p:txBody>
      </p:sp>
      <p:sp>
        <p:nvSpPr>
          <p:cNvPr id="10" name="Text 6"/>
          <p:cNvSpPr/>
          <p:nvPr/>
        </p:nvSpPr>
        <p:spPr>
          <a:xfrm>
            <a:off x="5211723" y="7249716"/>
            <a:ext cx="4206835" cy="642938"/>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Model focuses on relevant image regions while generating text</a:t>
            </a:r>
            <a:endParaRPr lang="en-US" sz="1550" dirty="0"/>
          </a:p>
        </p:txBody>
      </p:sp>
      <p:pic>
        <p:nvPicPr>
          <p:cNvPr id="11" name="Image 2" descr="preencoded.png">    </p:cNvPr>
          <p:cNvPicPr>
            <a:picLocks noChangeAspect="1"/>
          </p:cNvPicPr>
          <p:nvPr/>
        </p:nvPicPr>
        <p:blipFill>
          <a:blip r:embed="rId3"/>
          <a:stretch>
            <a:fillRect/>
          </a:stretch>
        </p:blipFill>
        <p:spPr>
          <a:xfrm>
            <a:off x="9720024" y="3963948"/>
            <a:ext cx="4206835" cy="2599968"/>
          </a:xfrm>
          <a:prstGeom prst="rect">
            <a:avLst/>
          </a:prstGeom>
        </p:spPr>
      </p:pic>
      <p:sp>
        <p:nvSpPr>
          <p:cNvPr id="12" name="Text 7"/>
          <p:cNvSpPr/>
          <p:nvPr/>
        </p:nvSpPr>
        <p:spPr>
          <a:xfrm>
            <a:off x="9720024" y="6815138"/>
            <a:ext cx="2512695" cy="313968"/>
          </a:xfrm>
          <a:prstGeom prst="rect">
            <a:avLst/>
          </a:prstGeom>
          <a:noFill/>
          <a:ln/>
        </p:spPr>
        <p:txBody>
          <a:bodyPr wrap="none" lIns="0" tIns="0" rIns="0" bIns="0" rtlCol="0" anchor="t"/>
          <a:lstStyle/>
          <a:p>
            <a:pPr algn="l" indent="0" marL="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Object Detection</a:t>
            </a:r>
            <a:endParaRPr lang="en-US" sz="1950" dirty="0"/>
          </a:p>
        </p:txBody>
      </p:sp>
      <p:sp>
        <p:nvSpPr>
          <p:cNvPr id="13" name="Text 8"/>
          <p:cNvSpPr/>
          <p:nvPr/>
        </p:nvSpPr>
        <p:spPr>
          <a:xfrm>
            <a:off x="9720024" y="7249716"/>
            <a:ext cx="4206835" cy="642938"/>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Attention mechanism improves localization of objects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6592" y="458153"/>
            <a:ext cx="5411153" cy="518041"/>
          </a:xfrm>
          <a:prstGeom prst="rect">
            <a:avLst/>
          </a:prstGeom>
          <a:noFill/>
          <a:ln/>
        </p:spPr>
        <p:txBody>
          <a:bodyPr wrap="none" lIns="0" tIns="0" rIns="0" bIns="0" rtlCol="0" anchor="t"/>
          <a:lstStyle/>
          <a:p>
            <a:pPr indent="0" marL="0">
              <a:lnSpc>
                <a:spcPts val="4050"/>
              </a:lnSpc>
              <a:buNone/>
            </a:pPr>
            <a:r>
              <a:rPr lang="en-US" sz="3250" b="1" dirty="0">
                <a:solidFill>
                  <a:srgbClr val="443728"/>
                </a:solidFill>
                <a:latin typeface="Crimson Pro Bold" pitchFamily="34" charset="0"/>
                <a:ea typeface="Crimson Pro Bold" pitchFamily="34" charset="-122"/>
                <a:cs typeface="Crimson Pro Bold" pitchFamily="34" charset="-120"/>
              </a:rPr>
              <a:t>Attention in Speech Processing</a:t>
            </a:r>
            <a:endParaRPr lang="en-US" sz="3250" dirty="0"/>
          </a:p>
        </p:txBody>
      </p:sp>
      <p:sp>
        <p:nvSpPr>
          <p:cNvPr id="4" name="Text 1"/>
          <p:cNvSpPr/>
          <p:nvPr/>
        </p:nvSpPr>
        <p:spPr>
          <a:xfrm>
            <a:off x="6066592" y="1224796"/>
            <a:ext cx="7983617" cy="795457"/>
          </a:xfrm>
          <a:prstGeom prst="rect">
            <a:avLst/>
          </a:prstGeom>
          <a:noFill/>
          <a:ln/>
        </p:spPr>
        <p:txBody>
          <a:bodyPr wrap="square" lIns="0" tIns="0" rIns="0" bIns="0" rtlCol="0" anchor="t"/>
          <a:lstStyle/>
          <a:p>
            <a:pPr indent="0" marL="0">
              <a:lnSpc>
                <a:spcPts val="2050"/>
              </a:lnSpc>
              <a:buNone/>
            </a:pPr>
            <a:r>
              <a:rPr lang="en-US" sz="1300" dirty="0">
                <a:solidFill>
                  <a:srgbClr val="443728"/>
                </a:solidFill>
                <a:latin typeface="Open Sans" pitchFamily="34" charset="0"/>
                <a:ea typeface="Open Sans" pitchFamily="34" charset="-122"/>
                <a:cs typeface="Open Sans" pitchFamily="34" charset="-120"/>
              </a:rPr>
              <a:t>Attention mechanisms have also made significant contributions to the field of speech processing. In tasks such as speech recognition and voice synthesis, attention allows models to focus on relevant parts of the audio signal or linguistic features.</a:t>
            </a:r>
            <a:endParaRPr lang="en-US" sz="1300" dirty="0"/>
          </a:p>
        </p:txBody>
      </p:sp>
      <p:sp>
        <p:nvSpPr>
          <p:cNvPr id="5" name="Text 2"/>
          <p:cNvSpPr/>
          <p:nvPr/>
        </p:nvSpPr>
        <p:spPr>
          <a:xfrm>
            <a:off x="6066592" y="2206704"/>
            <a:ext cx="7983617" cy="1060609"/>
          </a:xfrm>
          <a:prstGeom prst="rect">
            <a:avLst/>
          </a:prstGeom>
          <a:noFill/>
          <a:ln/>
        </p:spPr>
        <p:txBody>
          <a:bodyPr wrap="square" lIns="0" tIns="0" rIns="0" bIns="0" rtlCol="0" anchor="t"/>
          <a:lstStyle/>
          <a:p>
            <a:pPr indent="0" marL="0">
              <a:lnSpc>
                <a:spcPts val="2050"/>
              </a:lnSpc>
              <a:buNone/>
            </a:pPr>
            <a:r>
              <a:rPr lang="en-US" sz="1300" dirty="0">
                <a:solidFill>
                  <a:srgbClr val="443728"/>
                </a:solidFill>
                <a:latin typeface="Open Sans" pitchFamily="34" charset="0"/>
                <a:ea typeface="Open Sans" pitchFamily="34" charset="-122"/>
                <a:cs typeface="Open Sans" pitchFamily="34" charset="-120"/>
              </a:rPr>
              <a:t>For speech recognition, attention helps align the audio input with the corresponding text output, improving transcription accuracy. In text-to-speech systems, attention mechanisms enable more natural-sounding synthesis by allowing the model to focus on different aspects of the input text when generating each part of the speech output.</a:t>
            </a:r>
            <a:endParaRPr lang="en-US" sz="1300" dirty="0"/>
          </a:p>
        </p:txBody>
      </p:sp>
      <p:sp>
        <p:nvSpPr>
          <p:cNvPr id="6" name="Shape 3"/>
          <p:cNvSpPr/>
          <p:nvPr/>
        </p:nvSpPr>
        <p:spPr>
          <a:xfrm>
            <a:off x="6303764" y="3453765"/>
            <a:ext cx="22860" cy="4317683"/>
          </a:xfrm>
          <a:prstGeom prst="roundRect">
            <a:avLst>
              <a:gd name="adj" fmla="val 304600"/>
            </a:avLst>
          </a:prstGeom>
          <a:solidFill>
            <a:srgbClr val="D1C8C6"/>
          </a:solidFill>
          <a:ln/>
        </p:spPr>
      </p:sp>
      <p:sp>
        <p:nvSpPr>
          <p:cNvPr id="7" name="Shape 4"/>
          <p:cNvSpPr/>
          <p:nvPr/>
        </p:nvSpPr>
        <p:spPr>
          <a:xfrm>
            <a:off x="6478845" y="3815239"/>
            <a:ext cx="580192" cy="22860"/>
          </a:xfrm>
          <a:prstGeom prst="roundRect">
            <a:avLst>
              <a:gd name="adj" fmla="val 304600"/>
            </a:avLst>
          </a:prstGeom>
          <a:solidFill>
            <a:srgbClr val="D1C8C6"/>
          </a:solidFill>
          <a:ln/>
        </p:spPr>
      </p:sp>
      <p:sp>
        <p:nvSpPr>
          <p:cNvPr id="8" name="Shape 5"/>
          <p:cNvSpPr/>
          <p:nvPr/>
        </p:nvSpPr>
        <p:spPr>
          <a:xfrm>
            <a:off x="6128683" y="3640217"/>
            <a:ext cx="373023" cy="373023"/>
          </a:xfrm>
          <a:prstGeom prst="roundRect">
            <a:avLst>
              <a:gd name="adj" fmla="val 18667"/>
            </a:avLst>
          </a:prstGeom>
          <a:solidFill>
            <a:srgbClr val="EBE2E0"/>
          </a:solidFill>
          <a:ln w="7620">
            <a:solidFill>
              <a:srgbClr val="D1C8C6"/>
            </a:solidFill>
            <a:prstDash val="solid"/>
          </a:ln>
        </p:spPr>
      </p:sp>
      <p:sp>
        <p:nvSpPr>
          <p:cNvPr id="9" name="Text 6"/>
          <p:cNvSpPr/>
          <p:nvPr/>
        </p:nvSpPr>
        <p:spPr>
          <a:xfrm>
            <a:off x="6268700" y="3702368"/>
            <a:ext cx="92988" cy="248722"/>
          </a:xfrm>
          <a:prstGeom prst="rect">
            <a:avLst/>
          </a:prstGeom>
          <a:noFill/>
          <a:ln/>
        </p:spPr>
        <p:txBody>
          <a:bodyPr wrap="none" lIns="0" tIns="0" rIns="0" bIns="0" rtlCol="0" anchor="t"/>
          <a:lstStyle/>
          <a:p>
            <a:pPr algn="ctr" indent="0" marL="0">
              <a:lnSpc>
                <a:spcPts val="1950"/>
              </a:lnSpc>
              <a:buNone/>
            </a:pPr>
            <a:r>
              <a:rPr lang="en-US" sz="1950" b="1" dirty="0">
                <a:solidFill>
                  <a:srgbClr val="443728"/>
                </a:solidFill>
                <a:latin typeface="Crimson Pro Bold" pitchFamily="34" charset="0"/>
                <a:ea typeface="Crimson Pro Bold" pitchFamily="34" charset="-122"/>
                <a:cs typeface="Crimson Pro Bold" pitchFamily="34" charset="-120"/>
              </a:rPr>
              <a:t>1</a:t>
            </a:r>
            <a:endParaRPr lang="en-US" sz="1950" dirty="0"/>
          </a:p>
        </p:txBody>
      </p:sp>
      <p:sp>
        <p:nvSpPr>
          <p:cNvPr id="10" name="Text 7"/>
          <p:cNvSpPr/>
          <p:nvPr/>
        </p:nvSpPr>
        <p:spPr>
          <a:xfrm>
            <a:off x="7226975" y="3619500"/>
            <a:ext cx="2072283" cy="259080"/>
          </a:xfrm>
          <a:prstGeom prst="rect">
            <a:avLst/>
          </a:prstGeom>
          <a:noFill/>
          <a:ln/>
        </p:spPr>
        <p:txBody>
          <a:bodyPr wrap="none" lIns="0" tIns="0" rIns="0" bIns="0" rtlCol="0" anchor="t"/>
          <a:lstStyle/>
          <a:p>
            <a:pPr algn="l" indent="0" marL="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Audio Input</a:t>
            </a:r>
            <a:endParaRPr lang="en-US" sz="1600" dirty="0"/>
          </a:p>
        </p:txBody>
      </p:sp>
      <p:sp>
        <p:nvSpPr>
          <p:cNvPr id="11" name="Text 8"/>
          <p:cNvSpPr/>
          <p:nvPr/>
        </p:nvSpPr>
        <p:spPr>
          <a:xfrm>
            <a:off x="7226975" y="3977997"/>
            <a:ext cx="6823234" cy="265152"/>
          </a:xfrm>
          <a:prstGeom prst="rect">
            <a:avLst/>
          </a:prstGeom>
          <a:noFill/>
          <a:ln/>
        </p:spPr>
        <p:txBody>
          <a:bodyPr wrap="none" lIns="0" tIns="0" rIns="0" bIns="0" rtlCol="0" anchor="t"/>
          <a:lstStyle/>
          <a:p>
            <a:pPr algn="l" indent="0" marL="0">
              <a:lnSpc>
                <a:spcPts val="2050"/>
              </a:lnSpc>
              <a:buNone/>
            </a:pPr>
            <a:r>
              <a:rPr lang="en-US" sz="1300" dirty="0">
                <a:solidFill>
                  <a:srgbClr val="443728"/>
                </a:solidFill>
                <a:latin typeface="Open Sans" pitchFamily="34" charset="0"/>
                <a:ea typeface="Open Sans" pitchFamily="34" charset="-122"/>
                <a:cs typeface="Open Sans" pitchFamily="34" charset="-120"/>
              </a:rPr>
              <a:t>Process raw speech signal</a:t>
            </a:r>
            <a:endParaRPr lang="en-US" sz="1300" dirty="0"/>
          </a:p>
        </p:txBody>
      </p:sp>
      <p:sp>
        <p:nvSpPr>
          <p:cNvPr id="12" name="Shape 9"/>
          <p:cNvSpPr/>
          <p:nvPr/>
        </p:nvSpPr>
        <p:spPr>
          <a:xfrm>
            <a:off x="6478845" y="4936093"/>
            <a:ext cx="580192" cy="22860"/>
          </a:xfrm>
          <a:prstGeom prst="roundRect">
            <a:avLst>
              <a:gd name="adj" fmla="val 304600"/>
            </a:avLst>
          </a:prstGeom>
          <a:solidFill>
            <a:srgbClr val="D1C8C6"/>
          </a:solidFill>
          <a:ln/>
        </p:spPr>
      </p:sp>
      <p:sp>
        <p:nvSpPr>
          <p:cNvPr id="13" name="Shape 10"/>
          <p:cNvSpPr/>
          <p:nvPr/>
        </p:nvSpPr>
        <p:spPr>
          <a:xfrm>
            <a:off x="6128683" y="4761071"/>
            <a:ext cx="373023" cy="373023"/>
          </a:xfrm>
          <a:prstGeom prst="roundRect">
            <a:avLst>
              <a:gd name="adj" fmla="val 18667"/>
            </a:avLst>
          </a:prstGeom>
          <a:solidFill>
            <a:srgbClr val="EBE2E0"/>
          </a:solidFill>
          <a:ln w="7620">
            <a:solidFill>
              <a:srgbClr val="D1C8C6"/>
            </a:solidFill>
            <a:prstDash val="solid"/>
          </a:ln>
        </p:spPr>
      </p:sp>
      <p:sp>
        <p:nvSpPr>
          <p:cNvPr id="14" name="Text 11"/>
          <p:cNvSpPr/>
          <p:nvPr/>
        </p:nvSpPr>
        <p:spPr>
          <a:xfrm>
            <a:off x="6251793" y="4823222"/>
            <a:ext cx="126802" cy="248722"/>
          </a:xfrm>
          <a:prstGeom prst="rect">
            <a:avLst/>
          </a:prstGeom>
          <a:noFill/>
          <a:ln/>
        </p:spPr>
        <p:txBody>
          <a:bodyPr wrap="none" lIns="0" tIns="0" rIns="0" bIns="0" rtlCol="0" anchor="t"/>
          <a:lstStyle/>
          <a:p>
            <a:pPr algn="ctr" indent="0" marL="0">
              <a:lnSpc>
                <a:spcPts val="1950"/>
              </a:lnSpc>
              <a:buNone/>
            </a:pPr>
            <a:r>
              <a:rPr lang="en-US" sz="1950" b="1" dirty="0">
                <a:solidFill>
                  <a:srgbClr val="443728"/>
                </a:solidFill>
                <a:latin typeface="Crimson Pro Bold" pitchFamily="34" charset="0"/>
                <a:ea typeface="Crimson Pro Bold" pitchFamily="34" charset="-122"/>
                <a:cs typeface="Crimson Pro Bold" pitchFamily="34" charset="-120"/>
              </a:rPr>
              <a:t>2</a:t>
            </a:r>
            <a:endParaRPr lang="en-US" sz="1950" dirty="0"/>
          </a:p>
        </p:txBody>
      </p:sp>
      <p:sp>
        <p:nvSpPr>
          <p:cNvPr id="15" name="Text 12"/>
          <p:cNvSpPr/>
          <p:nvPr/>
        </p:nvSpPr>
        <p:spPr>
          <a:xfrm>
            <a:off x="7226975" y="4740354"/>
            <a:ext cx="2072283" cy="259080"/>
          </a:xfrm>
          <a:prstGeom prst="rect">
            <a:avLst/>
          </a:prstGeom>
          <a:noFill/>
          <a:ln/>
        </p:spPr>
        <p:txBody>
          <a:bodyPr wrap="none" lIns="0" tIns="0" rIns="0" bIns="0" rtlCol="0" anchor="t"/>
          <a:lstStyle/>
          <a:p>
            <a:pPr algn="l" indent="0" marL="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Feature Extraction</a:t>
            </a:r>
            <a:endParaRPr lang="en-US" sz="1600" dirty="0"/>
          </a:p>
        </p:txBody>
      </p:sp>
      <p:sp>
        <p:nvSpPr>
          <p:cNvPr id="16" name="Text 13"/>
          <p:cNvSpPr/>
          <p:nvPr/>
        </p:nvSpPr>
        <p:spPr>
          <a:xfrm>
            <a:off x="7226975" y="5098852"/>
            <a:ext cx="6823234" cy="265152"/>
          </a:xfrm>
          <a:prstGeom prst="rect">
            <a:avLst/>
          </a:prstGeom>
          <a:noFill/>
          <a:ln/>
        </p:spPr>
        <p:txBody>
          <a:bodyPr wrap="none" lIns="0" tIns="0" rIns="0" bIns="0" rtlCol="0" anchor="t"/>
          <a:lstStyle/>
          <a:p>
            <a:pPr algn="l" indent="0" marL="0">
              <a:lnSpc>
                <a:spcPts val="2050"/>
              </a:lnSpc>
              <a:buNone/>
            </a:pPr>
            <a:r>
              <a:rPr lang="en-US" sz="1300" dirty="0">
                <a:solidFill>
                  <a:srgbClr val="443728"/>
                </a:solidFill>
                <a:latin typeface="Open Sans" pitchFamily="34" charset="0"/>
                <a:ea typeface="Open Sans" pitchFamily="34" charset="-122"/>
                <a:cs typeface="Open Sans" pitchFamily="34" charset="-120"/>
              </a:rPr>
              <a:t>Identify key acoustic features</a:t>
            </a:r>
            <a:endParaRPr lang="en-US" sz="1300" dirty="0"/>
          </a:p>
        </p:txBody>
      </p:sp>
      <p:sp>
        <p:nvSpPr>
          <p:cNvPr id="17" name="Shape 14"/>
          <p:cNvSpPr/>
          <p:nvPr/>
        </p:nvSpPr>
        <p:spPr>
          <a:xfrm>
            <a:off x="6478845" y="6056948"/>
            <a:ext cx="580192" cy="22860"/>
          </a:xfrm>
          <a:prstGeom prst="roundRect">
            <a:avLst>
              <a:gd name="adj" fmla="val 304600"/>
            </a:avLst>
          </a:prstGeom>
          <a:solidFill>
            <a:srgbClr val="D1C8C6"/>
          </a:solidFill>
          <a:ln/>
        </p:spPr>
      </p:sp>
      <p:sp>
        <p:nvSpPr>
          <p:cNvPr id="18" name="Shape 15"/>
          <p:cNvSpPr/>
          <p:nvPr/>
        </p:nvSpPr>
        <p:spPr>
          <a:xfrm>
            <a:off x="6128683" y="5881926"/>
            <a:ext cx="373023" cy="373023"/>
          </a:xfrm>
          <a:prstGeom prst="roundRect">
            <a:avLst>
              <a:gd name="adj" fmla="val 18667"/>
            </a:avLst>
          </a:prstGeom>
          <a:solidFill>
            <a:srgbClr val="EBE2E0"/>
          </a:solidFill>
          <a:ln w="7620">
            <a:solidFill>
              <a:srgbClr val="D1C8C6"/>
            </a:solidFill>
            <a:prstDash val="solid"/>
          </a:ln>
        </p:spPr>
      </p:sp>
      <p:sp>
        <p:nvSpPr>
          <p:cNvPr id="19" name="Text 16"/>
          <p:cNvSpPr/>
          <p:nvPr/>
        </p:nvSpPr>
        <p:spPr>
          <a:xfrm>
            <a:off x="6254413" y="5944076"/>
            <a:ext cx="121444" cy="248722"/>
          </a:xfrm>
          <a:prstGeom prst="rect">
            <a:avLst/>
          </a:prstGeom>
          <a:noFill/>
          <a:ln/>
        </p:spPr>
        <p:txBody>
          <a:bodyPr wrap="none" lIns="0" tIns="0" rIns="0" bIns="0" rtlCol="0" anchor="t"/>
          <a:lstStyle/>
          <a:p>
            <a:pPr algn="ctr" indent="0" marL="0">
              <a:lnSpc>
                <a:spcPts val="1950"/>
              </a:lnSpc>
              <a:buNone/>
            </a:pPr>
            <a:r>
              <a:rPr lang="en-US" sz="1950" b="1" dirty="0">
                <a:solidFill>
                  <a:srgbClr val="443728"/>
                </a:solidFill>
                <a:latin typeface="Crimson Pro Bold" pitchFamily="34" charset="0"/>
                <a:ea typeface="Crimson Pro Bold" pitchFamily="34" charset="-122"/>
                <a:cs typeface="Crimson Pro Bold" pitchFamily="34" charset="-120"/>
              </a:rPr>
              <a:t>3</a:t>
            </a:r>
            <a:endParaRPr lang="en-US" sz="1950" dirty="0"/>
          </a:p>
        </p:txBody>
      </p:sp>
      <p:sp>
        <p:nvSpPr>
          <p:cNvPr id="20" name="Text 17"/>
          <p:cNvSpPr/>
          <p:nvPr/>
        </p:nvSpPr>
        <p:spPr>
          <a:xfrm>
            <a:off x="7226975" y="5861209"/>
            <a:ext cx="2072283" cy="259080"/>
          </a:xfrm>
          <a:prstGeom prst="rect">
            <a:avLst/>
          </a:prstGeom>
          <a:noFill/>
          <a:ln/>
        </p:spPr>
        <p:txBody>
          <a:bodyPr wrap="none" lIns="0" tIns="0" rIns="0" bIns="0" rtlCol="0" anchor="t"/>
          <a:lstStyle/>
          <a:p>
            <a:pPr algn="l" indent="0" marL="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Attention Mechanism</a:t>
            </a:r>
            <a:endParaRPr lang="en-US" sz="1600" dirty="0"/>
          </a:p>
        </p:txBody>
      </p:sp>
      <p:sp>
        <p:nvSpPr>
          <p:cNvPr id="21" name="Text 18"/>
          <p:cNvSpPr/>
          <p:nvPr/>
        </p:nvSpPr>
        <p:spPr>
          <a:xfrm>
            <a:off x="7226975" y="6219706"/>
            <a:ext cx="6823234" cy="265152"/>
          </a:xfrm>
          <a:prstGeom prst="rect">
            <a:avLst/>
          </a:prstGeom>
          <a:noFill/>
          <a:ln/>
        </p:spPr>
        <p:txBody>
          <a:bodyPr wrap="none" lIns="0" tIns="0" rIns="0" bIns="0" rtlCol="0" anchor="t"/>
          <a:lstStyle/>
          <a:p>
            <a:pPr algn="l" indent="0" marL="0">
              <a:lnSpc>
                <a:spcPts val="2050"/>
              </a:lnSpc>
              <a:buNone/>
            </a:pPr>
            <a:r>
              <a:rPr lang="en-US" sz="1300" dirty="0">
                <a:solidFill>
                  <a:srgbClr val="443728"/>
                </a:solidFill>
                <a:latin typeface="Open Sans" pitchFamily="34" charset="0"/>
                <a:ea typeface="Open Sans" pitchFamily="34" charset="-122"/>
                <a:cs typeface="Open Sans" pitchFamily="34" charset="-120"/>
              </a:rPr>
              <a:t>Focus on relevant features or time steps</a:t>
            </a:r>
            <a:endParaRPr lang="en-US" sz="1300" dirty="0"/>
          </a:p>
        </p:txBody>
      </p:sp>
      <p:sp>
        <p:nvSpPr>
          <p:cNvPr id="22" name="Shape 19"/>
          <p:cNvSpPr/>
          <p:nvPr/>
        </p:nvSpPr>
        <p:spPr>
          <a:xfrm>
            <a:off x="6478845" y="7177802"/>
            <a:ext cx="580192" cy="22860"/>
          </a:xfrm>
          <a:prstGeom prst="roundRect">
            <a:avLst>
              <a:gd name="adj" fmla="val 304600"/>
            </a:avLst>
          </a:prstGeom>
          <a:solidFill>
            <a:srgbClr val="D1C8C6"/>
          </a:solidFill>
          <a:ln/>
        </p:spPr>
      </p:sp>
      <p:sp>
        <p:nvSpPr>
          <p:cNvPr id="23" name="Shape 20"/>
          <p:cNvSpPr/>
          <p:nvPr/>
        </p:nvSpPr>
        <p:spPr>
          <a:xfrm>
            <a:off x="6128683" y="7002780"/>
            <a:ext cx="373023" cy="373023"/>
          </a:xfrm>
          <a:prstGeom prst="roundRect">
            <a:avLst>
              <a:gd name="adj" fmla="val 18667"/>
            </a:avLst>
          </a:prstGeom>
          <a:solidFill>
            <a:srgbClr val="EBE2E0"/>
          </a:solidFill>
          <a:ln w="7620">
            <a:solidFill>
              <a:srgbClr val="D1C8C6"/>
            </a:solidFill>
            <a:prstDash val="solid"/>
          </a:ln>
        </p:spPr>
      </p:sp>
      <p:sp>
        <p:nvSpPr>
          <p:cNvPr id="24" name="Text 21"/>
          <p:cNvSpPr/>
          <p:nvPr/>
        </p:nvSpPr>
        <p:spPr>
          <a:xfrm>
            <a:off x="6248102" y="7064931"/>
            <a:ext cx="134064" cy="248722"/>
          </a:xfrm>
          <a:prstGeom prst="rect">
            <a:avLst/>
          </a:prstGeom>
          <a:noFill/>
          <a:ln/>
        </p:spPr>
        <p:txBody>
          <a:bodyPr wrap="none" lIns="0" tIns="0" rIns="0" bIns="0" rtlCol="0" anchor="t"/>
          <a:lstStyle/>
          <a:p>
            <a:pPr algn="ctr" indent="0" marL="0">
              <a:lnSpc>
                <a:spcPts val="1950"/>
              </a:lnSpc>
              <a:buNone/>
            </a:pPr>
            <a:r>
              <a:rPr lang="en-US" sz="1950" b="1" dirty="0">
                <a:solidFill>
                  <a:srgbClr val="443728"/>
                </a:solidFill>
                <a:latin typeface="Crimson Pro Bold" pitchFamily="34" charset="0"/>
                <a:ea typeface="Crimson Pro Bold" pitchFamily="34" charset="-122"/>
                <a:cs typeface="Crimson Pro Bold" pitchFamily="34" charset="-120"/>
              </a:rPr>
              <a:t>4</a:t>
            </a:r>
            <a:endParaRPr lang="en-US" sz="1950" dirty="0"/>
          </a:p>
        </p:txBody>
      </p:sp>
      <p:sp>
        <p:nvSpPr>
          <p:cNvPr id="25" name="Text 22"/>
          <p:cNvSpPr/>
          <p:nvPr/>
        </p:nvSpPr>
        <p:spPr>
          <a:xfrm>
            <a:off x="7226975" y="6982063"/>
            <a:ext cx="2072283" cy="259080"/>
          </a:xfrm>
          <a:prstGeom prst="rect">
            <a:avLst/>
          </a:prstGeom>
          <a:noFill/>
          <a:ln/>
        </p:spPr>
        <p:txBody>
          <a:bodyPr wrap="none" lIns="0" tIns="0" rIns="0" bIns="0" rtlCol="0" anchor="t"/>
          <a:lstStyle/>
          <a:p>
            <a:pPr algn="l" indent="0" marL="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Output Generation</a:t>
            </a:r>
            <a:endParaRPr lang="en-US" sz="1600" dirty="0"/>
          </a:p>
        </p:txBody>
      </p:sp>
      <p:sp>
        <p:nvSpPr>
          <p:cNvPr id="26" name="Text 23"/>
          <p:cNvSpPr/>
          <p:nvPr/>
        </p:nvSpPr>
        <p:spPr>
          <a:xfrm>
            <a:off x="7226975" y="7340560"/>
            <a:ext cx="6823234" cy="265152"/>
          </a:xfrm>
          <a:prstGeom prst="rect">
            <a:avLst/>
          </a:prstGeom>
          <a:noFill/>
          <a:ln/>
        </p:spPr>
        <p:txBody>
          <a:bodyPr wrap="none" lIns="0" tIns="0" rIns="0" bIns="0" rtlCol="0" anchor="t"/>
          <a:lstStyle/>
          <a:p>
            <a:pPr algn="l" indent="0" marL="0">
              <a:lnSpc>
                <a:spcPts val="2050"/>
              </a:lnSpc>
              <a:buNone/>
            </a:pPr>
            <a:r>
              <a:rPr lang="en-US" sz="1300" dirty="0">
                <a:solidFill>
                  <a:srgbClr val="443728"/>
                </a:solidFill>
                <a:latin typeface="Open Sans" pitchFamily="34" charset="0"/>
                <a:ea typeface="Open Sans" pitchFamily="34" charset="-122"/>
                <a:cs typeface="Open Sans" pitchFamily="34" charset="-120"/>
              </a:rPr>
              <a:t>Produce text transcription or synthesized speech</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624"/>
          </a:xfrm>
          <a:prstGeom prst="rect">
            <a:avLst/>
          </a:prstGeom>
        </p:spPr>
      </p:pic>
      <p:sp>
        <p:nvSpPr>
          <p:cNvPr id="3" name="Text 0"/>
          <p:cNvSpPr/>
          <p:nvPr/>
        </p:nvSpPr>
        <p:spPr>
          <a:xfrm>
            <a:off x="6081951" y="467916"/>
            <a:ext cx="6654165" cy="531733"/>
          </a:xfrm>
          <a:prstGeom prst="rect">
            <a:avLst/>
          </a:prstGeom>
          <a:noFill/>
          <a:ln/>
        </p:spPr>
        <p:txBody>
          <a:bodyPr wrap="none" lIns="0" tIns="0" rIns="0" bIns="0" rtlCol="0" anchor="t"/>
          <a:lstStyle/>
          <a:p>
            <a:pPr indent="0" marL="0">
              <a:lnSpc>
                <a:spcPts val="4150"/>
              </a:lnSpc>
              <a:buNone/>
            </a:pPr>
            <a:r>
              <a:rPr lang="en-US" sz="3350" b="1" dirty="0">
                <a:solidFill>
                  <a:srgbClr val="443728"/>
                </a:solidFill>
                <a:latin typeface="Crimson Pro Bold" pitchFamily="34" charset="0"/>
                <a:ea typeface="Crimson Pro Bold" pitchFamily="34" charset="-122"/>
                <a:cs typeface="Crimson Pro Bold" pitchFamily="34" charset="-120"/>
              </a:rPr>
              <a:t>Attention in Reinforcement Learning</a:t>
            </a:r>
            <a:endParaRPr lang="en-US" sz="3350" dirty="0"/>
          </a:p>
        </p:txBody>
      </p:sp>
      <p:sp>
        <p:nvSpPr>
          <p:cNvPr id="4" name="Text 1"/>
          <p:cNvSpPr/>
          <p:nvPr/>
        </p:nvSpPr>
        <p:spPr>
          <a:xfrm>
            <a:off x="6081951" y="1254919"/>
            <a:ext cx="7952899" cy="816531"/>
          </a:xfrm>
          <a:prstGeom prst="rect">
            <a:avLst/>
          </a:prstGeom>
          <a:noFill/>
          <a:ln/>
        </p:spPr>
        <p:txBody>
          <a:bodyPr wrap="square" lIns="0" tIns="0" rIns="0" bIns="0" rtlCol="0" anchor="t"/>
          <a:lstStyle/>
          <a:p>
            <a:pPr indent="0" marL="0">
              <a:lnSpc>
                <a:spcPts val="2100"/>
              </a:lnSpc>
              <a:buNone/>
            </a:pPr>
            <a:r>
              <a:rPr lang="en-US" sz="1300" dirty="0">
                <a:solidFill>
                  <a:srgbClr val="443728"/>
                </a:solidFill>
                <a:latin typeface="Open Sans" pitchFamily="34" charset="0"/>
                <a:ea typeface="Open Sans" pitchFamily="34" charset="-122"/>
                <a:cs typeface="Open Sans" pitchFamily="34" charset="-120"/>
              </a:rPr>
              <a:t>Attention mechanisms have also found applications in reinforcement learning, where they can help agents focus on relevant aspects of their environment or action space. This is particularly useful in complex environments with high-dimensional state spaces.</a:t>
            </a:r>
            <a:endParaRPr lang="en-US" sz="1300" dirty="0"/>
          </a:p>
        </p:txBody>
      </p:sp>
      <p:sp>
        <p:nvSpPr>
          <p:cNvPr id="5" name="Text 2"/>
          <p:cNvSpPr/>
          <p:nvPr/>
        </p:nvSpPr>
        <p:spPr>
          <a:xfrm>
            <a:off x="6081951" y="2262902"/>
            <a:ext cx="7952899" cy="816531"/>
          </a:xfrm>
          <a:prstGeom prst="rect">
            <a:avLst/>
          </a:prstGeom>
          <a:noFill/>
          <a:ln/>
        </p:spPr>
        <p:txBody>
          <a:bodyPr wrap="square" lIns="0" tIns="0" rIns="0" bIns="0" rtlCol="0" anchor="t"/>
          <a:lstStyle/>
          <a:p>
            <a:pPr indent="0" marL="0">
              <a:lnSpc>
                <a:spcPts val="2100"/>
              </a:lnSpc>
              <a:buNone/>
            </a:pPr>
            <a:r>
              <a:rPr lang="en-US" sz="1300" dirty="0">
                <a:solidFill>
                  <a:srgbClr val="443728"/>
                </a:solidFill>
                <a:latin typeface="Open Sans" pitchFamily="34" charset="0"/>
                <a:ea typeface="Open Sans" pitchFamily="34" charset="-122"/>
                <a:cs typeface="Open Sans" pitchFamily="34" charset="-120"/>
              </a:rPr>
              <a:t>In game-playing AI, attention can help the agent focus on important game elements or strategic considerations. In robotics, attention mechanisms can assist in identifying relevant objects or areas in the robot's environment for more efficient decision-making and action planning.</a:t>
            </a:r>
            <a:endParaRPr lang="en-US" sz="1300" dirty="0"/>
          </a:p>
        </p:txBody>
      </p:sp>
      <p:sp>
        <p:nvSpPr>
          <p:cNvPr id="6" name="Shape 3"/>
          <p:cNvSpPr/>
          <p:nvPr/>
        </p:nvSpPr>
        <p:spPr>
          <a:xfrm>
            <a:off x="6081951" y="3270885"/>
            <a:ext cx="7952899" cy="995601"/>
          </a:xfrm>
          <a:prstGeom prst="roundRect">
            <a:avLst>
              <a:gd name="adj" fmla="val 7179"/>
            </a:avLst>
          </a:prstGeom>
          <a:solidFill>
            <a:srgbClr val="EBE2E0"/>
          </a:solidFill>
          <a:ln w="7620">
            <a:solidFill>
              <a:srgbClr val="D1C8C6"/>
            </a:solidFill>
            <a:prstDash val="solid"/>
          </a:ln>
        </p:spPr>
      </p:sp>
      <p:sp>
        <p:nvSpPr>
          <p:cNvPr id="7" name="Text 4"/>
          <p:cNvSpPr/>
          <p:nvPr/>
        </p:nvSpPr>
        <p:spPr>
          <a:xfrm>
            <a:off x="6259711" y="3448645"/>
            <a:ext cx="2127171" cy="265867"/>
          </a:xfrm>
          <a:prstGeom prst="rect">
            <a:avLst/>
          </a:prstGeom>
          <a:noFill/>
          <a:ln/>
        </p:spPr>
        <p:txBody>
          <a:bodyPr wrap="none" lIns="0" tIns="0" rIns="0" bIns="0" rtlCol="0" anchor="t"/>
          <a:lstStyle/>
          <a:p>
            <a:pPr indent="0" marL="0">
              <a:lnSpc>
                <a:spcPts val="2050"/>
              </a:lnSpc>
              <a:buNone/>
            </a:pPr>
            <a:r>
              <a:rPr lang="en-US" sz="1650" b="1" dirty="0">
                <a:solidFill>
                  <a:srgbClr val="443728"/>
                </a:solidFill>
                <a:latin typeface="Crimson Pro Bold" pitchFamily="34" charset="0"/>
                <a:ea typeface="Crimson Pro Bold" pitchFamily="34" charset="-122"/>
                <a:cs typeface="Crimson Pro Bold" pitchFamily="34" charset="-120"/>
              </a:rPr>
              <a:t>State Attention</a:t>
            </a:r>
            <a:endParaRPr lang="en-US" sz="1650" dirty="0"/>
          </a:p>
        </p:txBody>
      </p:sp>
      <p:sp>
        <p:nvSpPr>
          <p:cNvPr id="8" name="Text 5"/>
          <p:cNvSpPr/>
          <p:nvPr/>
        </p:nvSpPr>
        <p:spPr>
          <a:xfrm>
            <a:off x="6259711" y="3816548"/>
            <a:ext cx="7597378" cy="272177"/>
          </a:xfrm>
          <a:prstGeom prst="rect">
            <a:avLst/>
          </a:prstGeom>
          <a:noFill/>
          <a:ln/>
        </p:spPr>
        <p:txBody>
          <a:bodyPr wrap="none" lIns="0" tIns="0" rIns="0" bIns="0" rtlCol="0" anchor="t"/>
          <a:lstStyle/>
          <a:p>
            <a:pPr indent="0" marL="0">
              <a:lnSpc>
                <a:spcPts val="2100"/>
              </a:lnSpc>
              <a:buNone/>
            </a:pPr>
            <a:r>
              <a:rPr lang="en-US" sz="1300" dirty="0">
                <a:solidFill>
                  <a:srgbClr val="443728"/>
                </a:solidFill>
                <a:latin typeface="Open Sans" pitchFamily="34" charset="0"/>
                <a:ea typeface="Open Sans" pitchFamily="34" charset="-122"/>
                <a:cs typeface="Open Sans" pitchFamily="34" charset="-120"/>
              </a:rPr>
              <a:t>Focus on relevant aspects of the environment</a:t>
            </a:r>
            <a:endParaRPr lang="en-US" sz="1300" dirty="0"/>
          </a:p>
        </p:txBody>
      </p:sp>
      <p:sp>
        <p:nvSpPr>
          <p:cNvPr id="9" name="Shape 6"/>
          <p:cNvSpPr/>
          <p:nvPr/>
        </p:nvSpPr>
        <p:spPr>
          <a:xfrm>
            <a:off x="6081951" y="4436626"/>
            <a:ext cx="7952899" cy="995601"/>
          </a:xfrm>
          <a:prstGeom prst="roundRect">
            <a:avLst>
              <a:gd name="adj" fmla="val 7179"/>
            </a:avLst>
          </a:prstGeom>
          <a:solidFill>
            <a:srgbClr val="EBE2E0"/>
          </a:solidFill>
          <a:ln w="7620">
            <a:solidFill>
              <a:srgbClr val="D1C8C6"/>
            </a:solidFill>
            <a:prstDash val="solid"/>
          </a:ln>
        </p:spPr>
      </p:sp>
      <p:sp>
        <p:nvSpPr>
          <p:cNvPr id="10" name="Text 7"/>
          <p:cNvSpPr/>
          <p:nvPr/>
        </p:nvSpPr>
        <p:spPr>
          <a:xfrm>
            <a:off x="6259711" y="4614386"/>
            <a:ext cx="2127171" cy="265867"/>
          </a:xfrm>
          <a:prstGeom prst="rect">
            <a:avLst/>
          </a:prstGeom>
          <a:noFill/>
          <a:ln/>
        </p:spPr>
        <p:txBody>
          <a:bodyPr wrap="none" lIns="0" tIns="0" rIns="0" bIns="0" rtlCol="0" anchor="t"/>
          <a:lstStyle/>
          <a:p>
            <a:pPr indent="0" marL="0">
              <a:lnSpc>
                <a:spcPts val="2050"/>
              </a:lnSpc>
              <a:buNone/>
            </a:pPr>
            <a:r>
              <a:rPr lang="en-US" sz="1650" b="1" dirty="0">
                <a:solidFill>
                  <a:srgbClr val="443728"/>
                </a:solidFill>
                <a:latin typeface="Crimson Pro Bold" pitchFamily="34" charset="0"/>
                <a:ea typeface="Crimson Pro Bold" pitchFamily="34" charset="-122"/>
                <a:cs typeface="Crimson Pro Bold" pitchFamily="34" charset="-120"/>
              </a:rPr>
              <a:t>Action Attention</a:t>
            </a:r>
            <a:endParaRPr lang="en-US" sz="1650" dirty="0"/>
          </a:p>
        </p:txBody>
      </p:sp>
      <p:sp>
        <p:nvSpPr>
          <p:cNvPr id="11" name="Text 8"/>
          <p:cNvSpPr/>
          <p:nvPr/>
        </p:nvSpPr>
        <p:spPr>
          <a:xfrm>
            <a:off x="6259711" y="4982289"/>
            <a:ext cx="7597378" cy="272177"/>
          </a:xfrm>
          <a:prstGeom prst="rect">
            <a:avLst/>
          </a:prstGeom>
          <a:noFill/>
          <a:ln/>
        </p:spPr>
        <p:txBody>
          <a:bodyPr wrap="none" lIns="0" tIns="0" rIns="0" bIns="0" rtlCol="0" anchor="t"/>
          <a:lstStyle/>
          <a:p>
            <a:pPr indent="0" marL="0">
              <a:lnSpc>
                <a:spcPts val="2100"/>
              </a:lnSpc>
              <a:buNone/>
            </a:pPr>
            <a:r>
              <a:rPr lang="en-US" sz="1300" dirty="0">
                <a:solidFill>
                  <a:srgbClr val="443728"/>
                </a:solidFill>
                <a:latin typeface="Open Sans" pitchFamily="34" charset="0"/>
                <a:ea typeface="Open Sans" pitchFamily="34" charset="-122"/>
                <a:cs typeface="Open Sans" pitchFamily="34" charset="-120"/>
              </a:rPr>
              <a:t>Prioritize important actions in large action spaces</a:t>
            </a:r>
            <a:endParaRPr lang="en-US" sz="1300" dirty="0"/>
          </a:p>
        </p:txBody>
      </p:sp>
      <p:sp>
        <p:nvSpPr>
          <p:cNvPr id="12" name="Shape 9"/>
          <p:cNvSpPr/>
          <p:nvPr/>
        </p:nvSpPr>
        <p:spPr>
          <a:xfrm>
            <a:off x="6081951" y="5602367"/>
            <a:ext cx="7952899" cy="995601"/>
          </a:xfrm>
          <a:prstGeom prst="roundRect">
            <a:avLst>
              <a:gd name="adj" fmla="val 7179"/>
            </a:avLst>
          </a:prstGeom>
          <a:solidFill>
            <a:srgbClr val="EBE2E0"/>
          </a:solidFill>
          <a:ln w="7620">
            <a:solidFill>
              <a:srgbClr val="D1C8C6"/>
            </a:solidFill>
            <a:prstDash val="solid"/>
          </a:ln>
        </p:spPr>
      </p:sp>
      <p:sp>
        <p:nvSpPr>
          <p:cNvPr id="13" name="Text 10"/>
          <p:cNvSpPr/>
          <p:nvPr/>
        </p:nvSpPr>
        <p:spPr>
          <a:xfrm>
            <a:off x="6259711" y="5780127"/>
            <a:ext cx="2127171" cy="265867"/>
          </a:xfrm>
          <a:prstGeom prst="rect">
            <a:avLst/>
          </a:prstGeom>
          <a:noFill/>
          <a:ln/>
        </p:spPr>
        <p:txBody>
          <a:bodyPr wrap="none" lIns="0" tIns="0" rIns="0" bIns="0" rtlCol="0" anchor="t"/>
          <a:lstStyle/>
          <a:p>
            <a:pPr indent="0" marL="0">
              <a:lnSpc>
                <a:spcPts val="2050"/>
              </a:lnSpc>
              <a:buNone/>
            </a:pPr>
            <a:r>
              <a:rPr lang="en-US" sz="1650" b="1" dirty="0">
                <a:solidFill>
                  <a:srgbClr val="443728"/>
                </a:solidFill>
                <a:latin typeface="Crimson Pro Bold" pitchFamily="34" charset="0"/>
                <a:ea typeface="Crimson Pro Bold" pitchFamily="34" charset="-122"/>
                <a:cs typeface="Crimson Pro Bold" pitchFamily="34" charset="-120"/>
              </a:rPr>
              <a:t>Temporal Attention</a:t>
            </a:r>
            <a:endParaRPr lang="en-US" sz="1650" dirty="0"/>
          </a:p>
        </p:txBody>
      </p:sp>
      <p:sp>
        <p:nvSpPr>
          <p:cNvPr id="14" name="Text 11"/>
          <p:cNvSpPr/>
          <p:nvPr/>
        </p:nvSpPr>
        <p:spPr>
          <a:xfrm>
            <a:off x="6259711" y="6148030"/>
            <a:ext cx="7597378" cy="272177"/>
          </a:xfrm>
          <a:prstGeom prst="rect">
            <a:avLst/>
          </a:prstGeom>
          <a:noFill/>
          <a:ln/>
        </p:spPr>
        <p:txBody>
          <a:bodyPr wrap="none" lIns="0" tIns="0" rIns="0" bIns="0" rtlCol="0" anchor="t"/>
          <a:lstStyle/>
          <a:p>
            <a:pPr indent="0" marL="0">
              <a:lnSpc>
                <a:spcPts val="2100"/>
              </a:lnSpc>
              <a:buNone/>
            </a:pPr>
            <a:r>
              <a:rPr lang="en-US" sz="1300" dirty="0">
                <a:solidFill>
                  <a:srgbClr val="443728"/>
                </a:solidFill>
                <a:latin typeface="Open Sans" pitchFamily="34" charset="0"/>
                <a:ea typeface="Open Sans" pitchFamily="34" charset="-122"/>
                <a:cs typeface="Open Sans" pitchFamily="34" charset="-120"/>
              </a:rPr>
              <a:t>Attend to relevant past experiences for decision-making</a:t>
            </a:r>
            <a:endParaRPr lang="en-US" sz="1300" dirty="0"/>
          </a:p>
        </p:txBody>
      </p:sp>
      <p:sp>
        <p:nvSpPr>
          <p:cNvPr id="15" name="Shape 12"/>
          <p:cNvSpPr/>
          <p:nvPr/>
        </p:nvSpPr>
        <p:spPr>
          <a:xfrm>
            <a:off x="6081951" y="6768108"/>
            <a:ext cx="7952899" cy="995601"/>
          </a:xfrm>
          <a:prstGeom prst="roundRect">
            <a:avLst>
              <a:gd name="adj" fmla="val 7179"/>
            </a:avLst>
          </a:prstGeom>
          <a:solidFill>
            <a:srgbClr val="EBE2E0"/>
          </a:solidFill>
          <a:ln w="7620">
            <a:solidFill>
              <a:srgbClr val="D1C8C6"/>
            </a:solidFill>
            <a:prstDash val="solid"/>
          </a:ln>
        </p:spPr>
      </p:sp>
      <p:sp>
        <p:nvSpPr>
          <p:cNvPr id="16" name="Text 13"/>
          <p:cNvSpPr/>
          <p:nvPr/>
        </p:nvSpPr>
        <p:spPr>
          <a:xfrm>
            <a:off x="6259711" y="6945868"/>
            <a:ext cx="2127171" cy="265867"/>
          </a:xfrm>
          <a:prstGeom prst="rect">
            <a:avLst/>
          </a:prstGeom>
          <a:noFill/>
          <a:ln/>
        </p:spPr>
        <p:txBody>
          <a:bodyPr wrap="none" lIns="0" tIns="0" rIns="0" bIns="0" rtlCol="0" anchor="t"/>
          <a:lstStyle/>
          <a:p>
            <a:pPr indent="0" marL="0">
              <a:lnSpc>
                <a:spcPts val="2050"/>
              </a:lnSpc>
              <a:buNone/>
            </a:pPr>
            <a:r>
              <a:rPr lang="en-US" sz="1650" b="1" dirty="0">
                <a:solidFill>
                  <a:srgbClr val="443728"/>
                </a:solidFill>
                <a:latin typeface="Crimson Pro Bold" pitchFamily="34" charset="0"/>
                <a:ea typeface="Crimson Pro Bold" pitchFamily="34" charset="-122"/>
                <a:cs typeface="Crimson Pro Bold" pitchFamily="34" charset="-120"/>
              </a:rPr>
              <a:t>Multi-Agent Attention</a:t>
            </a:r>
            <a:endParaRPr lang="en-US" sz="1650" dirty="0"/>
          </a:p>
        </p:txBody>
      </p:sp>
      <p:sp>
        <p:nvSpPr>
          <p:cNvPr id="17" name="Text 14"/>
          <p:cNvSpPr/>
          <p:nvPr/>
        </p:nvSpPr>
        <p:spPr>
          <a:xfrm>
            <a:off x="6259711" y="7313771"/>
            <a:ext cx="7597378" cy="272177"/>
          </a:xfrm>
          <a:prstGeom prst="rect">
            <a:avLst/>
          </a:prstGeom>
          <a:noFill/>
          <a:ln/>
        </p:spPr>
        <p:txBody>
          <a:bodyPr wrap="none" lIns="0" tIns="0" rIns="0" bIns="0" rtlCol="0" anchor="t"/>
          <a:lstStyle/>
          <a:p>
            <a:pPr indent="0" marL="0">
              <a:lnSpc>
                <a:spcPts val="2100"/>
              </a:lnSpc>
              <a:buNone/>
            </a:pPr>
            <a:r>
              <a:rPr lang="en-US" sz="1300" dirty="0">
                <a:solidFill>
                  <a:srgbClr val="443728"/>
                </a:solidFill>
                <a:latin typeface="Open Sans" pitchFamily="34" charset="0"/>
                <a:ea typeface="Open Sans" pitchFamily="34" charset="-122"/>
                <a:cs typeface="Open Sans" pitchFamily="34" charset="-120"/>
              </a:rPr>
              <a:t>Focus on important agents in multi-agent systems</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0099" y="621863"/>
            <a:ext cx="8773478" cy="705564"/>
          </a:xfrm>
          <a:prstGeom prst="rect">
            <a:avLst/>
          </a:prstGeom>
          <a:noFill/>
          <a:ln/>
        </p:spPr>
        <p:txBody>
          <a:bodyPr wrap="none" lIns="0" tIns="0" rIns="0" bIns="0" rtlCol="0" anchor="t"/>
          <a:lstStyle/>
          <a:p>
            <a:pPr indent="0" marL="0">
              <a:lnSpc>
                <a:spcPts val="5550"/>
              </a:lnSpc>
              <a:buNone/>
            </a:pPr>
            <a:r>
              <a:rPr lang="en-US" sz="4400" b="1" dirty="0">
                <a:solidFill>
                  <a:srgbClr val="443728"/>
                </a:solidFill>
                <a:latin typeface="Crimson Pro Bold" pitchFamily="34" charset="0"/>
                <a:ea typeface="Crimson Pro Bold" pitchFamily="34" charset="-122"/>
                <a:cs typeface="Crimson Pro Bold" pitchFamily="34" charset="-120"/>
              </a:rPr>
              <a:t>Challenges in Attention Mechanisms</a:t>
            </a:r>
            <a:endParaRPr lang="en-US" sz="4400" dirty="0"/>
          </a:p>
        </p:txBody>
      </p:sp>
      <p:sp>
        <p:nvSpPr>
          <p:cNvPr id="3" name="Text 1"/>
          <p:cNvSpPr/>
          <p:nvPr/>
        </p:nvSpPr>
        <p:spPr>
          <a:xfrm>
            <a:off x="790099" y="1778913"/>
            <a:ext cx="13050203" cy="1083350"/>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While attention mechanisms have led to significant advancements in various AI tasks, they also come with their own set of challenges. One major issue is the computational complexity, especially for long sequences, as the attention computation typically scales quadratically with sequence length.</a:t>
            </a:r>
            <a:endParaRPr lang="en-US" sz="1750" dirty="0"/>
          </a:p>
        </p:txBody>
      </p:sp>
      <p:sp>
        <p:nvSpPr>
          <p:cNvPr id="4" name="Text 2"/>
          <p:cNvSpPr/>
          <p:nvPr/>
        </p:nvSpPr>
        <p:spPr>
          <a:xfrm>
            <a:off x="790099" y="3116223"/>
            <a:ext cx="13050203" cy="1083350"/>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Another challenge is the interpretability of attention weights. While attention can provide some insight into which parts of the input the model is focusing on, it's not always straightforward to interpret these weights, especially in complex models with multiple layers of attention.</a:t>
            </a:r>
            <a:endParaRPr lang="en-US" sz="1750" dirty="0"/>
          </a:p>
        </p:txBody>
      </p:sp>
      <p:sp>
        <p:nvSpPr>
          <p:cNvPr id="5" name="Shape 3"/>
          <p:cNvSpPr/>
          <p:nvPr/>
        </p:nvSpPr>
        <p:spPr>
          <a:xfrm>
            <a:off x="790099" y="4707493"/>
            <a:ext cx="507921" cy="507921"/>
          </a:xfrm>
          <a:prstGeom prst="roundRect">
            <a:avLst>
              <a:gd name="adj" fmla="val 18669"/>
            </a:avLst>
          </a:prstGeom>
          <a:solidFill>
            <a:srgbClr val="EBE2E0"/>
          </a:solidFill>
          <a:ln w="7620">
            <a:solidFill>
              <a:srgbClr val="D1C8C6"/>
            </a:solidFill>
            <a:prstDash val="solid"/>
          </a:ln>
        </p:spPr>
      </p:sp>
      <p:sp>
        <p:nvSpPr>
          <p:cNvPr id="6" name="Text 4"/>
          <p:cNvSpPr/>
          <p:nvPr/>
        </p:nvSpPr>
        <p:spPr>
          <a:xfrm>
            <a:off x="980718" y="4792147"/>
            <a:ext cx="126683" cy="338614"/>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7" name="Text 5"/>
          <p:cNvSpPr/>
          <p:nvPr/>
        </p:nvSpPr>
        <p:spPr>
          <a:xfrm>
            <a:off x="1523762" y="4707493"/>
            <a:ext cx="3254454" cy="352663"/>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Computational Complexity</a:t>
            </a:r>
            <a:endParaRPr lang="en-US" sz="2200" dirty="0"/>
          </a:p>
        </p:txBody>
      </p:sp>
      <p:sp>
        <p:nvSpPr>
          <p:cNvPr id="8" name="Text 6"/>
          <p:cNvSpPr/>
          <p:nvPr/>
        </p:nvSpPr>
        <p:spPr>
          <a:xfrm>
            <a:off x="1523762" y="5195530"/>
            <a:ext cx="5678567" cy="722233"/>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Quadratic scaling with sequence length poses efficiency challenges</a:t>
            </a:r>
            <a:endParaRPr lang="en-US" sz="1750" dirty="0"/>
          </a:p>
        </p:txBody>
      </p:sp>
      <p:sp>
        <p:nvSpPr>
          <p:cNvPr id="9" name="Shape 7"/>
          <p:cNvSpPr/>
          <p:nvPr/>
        </p:nvSpPr>
        <p:spPr>
          <a:xfrm>
            <a:off x="7428071" y="4707493"/>
            <a:ext cx="507921" cy="507921"/>
          </a:xfrm>
          <a:prstGeom prst="roundRect">
            <a:avLst>
              <a:gd name="adj" fmla="val 18669"/>
            </a:avLst>
          </a:prstGeom>
          <a:solidFill>
            <a:srgbClr val="EBE2E0"/>
          </a:solidFill>
          <a:ln w="7620">
            <a:solidFill>
              <a:srgbClr val="D1C8C6"/>
            </a:solidFill>
            <a:prstDash val="solid"/>
          </a:ln>
        </p:spPr>
      </p:sp>
      <p:sp>
        <p:nvSpPr>
          <p:cNvPr id="10" name="Text 8"/>
          <p:cNvSpPr/>
          <p:nvPr/>
        </p:nvSpPr>
        <p:spPr>
          <a:xfrm>
            <a:off x="7595711" y="4792147"/>
            <a:ext cx="172641" cy="338614"/>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1" name="Text 9"/>
          <p:cNvSpPr/>
          <p:nvPr/>
        </p:nvSpPr>
        <p:spPr>
          <a:xfrm>
            <a:off x="8161734" y="4707493"/>
            <a:ext cx="2822138" cy="352663"/>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Interpretability</a:t>
            </a:r>
            <a:endParaRPr lang="en-US" sz="2200" dirty="0"/>
          </a:p>
        </p:txBody>
      </p:sp>
      <p:sp>
        <p:nvSpPr>
          <p:cNvPr id="12" name="Text 10"/>
          <p:cNvSpPr/>
          <p:nvPr/>
        </p:nvSpPr>
        <p:spPr>
          <a:xfrm>
            <a:off x="8161734" y="5195530"/>
            <a:ext cx="5678567" cy="722233"/>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Understanding and explaining attention weights can be difficult</a:t>
            </a:r>
            <a:endParaRPr lang="en-US" sz="1750" dirty="0"/>
          </a:p>
        </p:txBody>
      </p:sp>
      <p:sp>
        <p:nvSpPr>
          <p:cNvPr id="13" name="Shape 11"/>
          <p:cNvSpPr/>
          <p:nvPr/>
        </p:nvSpPr>
        <p:spPr>
          <a:xfrm>
            <a:off x="790099" y="6397466"/>
            <a:ext cx="507921" cy="507921"/>
          </a:xfrm>
          <a:prstGeom prst="roundRect">
            <a:avLst>
              <a:gd name="adj" fmla="val 18669"/>
            </a:avLst>
          </a:prstGeom>
          <a:solidFill>
            <a:srgbClr val="EBE2E0"/>
          </a:solidFill>
          <a:ln w="7620">
            <a:solidFill>
              <a:srgbClr val="D1C8C6"/>
            </a:solidFill>
            <a:prstDash val="solid"/>
          </a:ln>
        </p:spPr>
      </p:sp>
      <p:sp>
        <p:nvSpPr>
          <p:cNvPr id="14" name="Text 12"/>
          <p:cNvSpPr/>
          <p:nvPr/>
        </p:nvSpPr>
        <p:spPr>
          <a:xfrm>
            <a:off x="961311" y="6482120"/>
            <a:ext cx="165378" cy="338614"/>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5" name="Text 13"/>
          <p:cNvSpPr/>
          <p:nvPr/>
        </p:nvSpPr>
        <p:spPr>
          <a:xfrm>
            <a:off x="1523762" y="6397466"/>
            <a:ext cx="2822138" cy="352663"/>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Overfitting</a:t>
            </a:r>
            <a:endParaRPr lang="en-US" sz="2200" dirty="0"/>
          </a:p>
        </p:txBody>
      </p:sp>
      <p:sp>
        <p:nvSpPr>
          <p:cNvPr id="16" name="Text 14"/>
          <p:cNvSpPr/>
          <p:nvPr/>
        </p:nvSpPr>
        <p:spPr>
          <a:xfrm>
            <a:off x="1523762" y="6885503"/>
            <a:ext cx="5678567" cy="722233"/>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Attention mechanisms may lead to overfitting in some cases</a:t>
            </a:r>
            <a:endParaRPr lang="en-US" sz="1750" dirty="0"/>
          </a:p>
        </p:txBody>
      </p:sp>
      <p:sp>
        <p:nvSpPr>
          <p:cNvPr id="17" name="Shape 15"/>
          <p:cNvSpPr/>
          <p:nvPr/>
        </p:nvSpPr>
        <p:spPr>
          <a:xfrm>
            <a:off x="7428071" y="6397466"/>
            <a:ext cx="507921" cy="507921"/>
          </a:xfrm>
          <a:prstGeom prst="roundRect">
            <a:avLst>
              <a:gd name="adj" fmla="val 18669"/>
            </a:avLst>
          </a:prstGeom>
          <a:solidFill>
            <a:srgbClr val="EBE2E0"/>
          </a:solidFill>
          <a:ln w="7620">
            <a:solidFill>
              <a:srgbClr val="D1C8C6"/>
            </a:solidFill>
            <a:prstDash val="solid"/>
          </a:ln>
        </p:spPr>
      </p:sp>
      <p:sp>
        <p:nvSpPr>
          <p:cNvPr id="18" name="Text 16"/>
          <p:cNvSpPr/>
          <p:nvPr/>
        </p:nvSpPr>
        <p:spPr>
          <a:xfrm>
            <a:off x="7590711" y="6482120"/>
            <a:ext cx="182642" cy="338614"/>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4</a:t>
            </a:r>
            <a:endParaRPr lang="en-US" sz="2650" dirty="0"/>
          </a:p>
        </p:txBody>
      </p:sp>
      <p:sp>
        <p:nvSpPr>
          <p:cNvPr id="19" name="Text 17"/>
          <p:cNvSpPr/>
          <p:nvPr/>
        </p:nvSpPr>
        <p:spPr>
          <a:xfrm>
            <a:off x="8161734" y="6397466"/>
            <a:ext cx="2822138" cy="352663"/>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Domain Adaptation</a:t>
            </a:r>
            <a:endParaRPr lang="en-US" sz="2200" dirty="0"/>
          </a:p>
        </p:txBody>
      </p:sp>
      <p:sp>
        <p:nvSpPr>
          <p:cNvPr id="20" name="Text 18"/>
          <p:cNvSpPr/>
          <p:nvPr/>
        </p:nvSpPr>
        <p:spPr>
          <a:xfrm>
            <a:off x="8161734" y="6885503"/>
            <a:ext cx="5678567" cy="722233"/>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Transferring attention models across domains can be challenging</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4037" y="1073468"/>
            <a:ext cx="8311991" cy="771525"/>
          </a:xfrm>
          <a:prstGeom prst="rect">
            <a:avLst/>
          </a:prstGeom>
          <a:noFill/>
          <a:ln/>
        </p:spPr>
        <p:txBody>
          <a:bodyPr wrap="none" lIns="0" tIns="0" rIns="0" bIns="0" rtlCol="0" anchor="t"/>
          <a:lstStyle/>
          <a:p>
            <a:pPr indent="0" marL="0">
              <a:lnSpc>
                <a:spcPts val="6050"/>
              </a:lnSpc>
              <a:buNone/>
            </a:pPr>
            <a:r>
              <a:rPr lang="en-US" sz="4850" b="1" dirty="0">
                <a:solidFill>
                  <a:srgbClr val="443728"/>
                </a:solidFill>
                <a:latin typeface="Crimson Pro Bold" pitchFamily="34" charset="0"/>
                <a:ea typeface="Crimson Pro Bold" pitchFamily="34" charset="-122"/>
                <a:cs typeface="Crimson Pro Bold" pitchFamily="34" charset="-120"/>
              </a:rPr>
              <a:t>Efficient Attention Mechanisms</a:t>
            </a:r>
            <a:endParaRPr lang="en-US" sz="4850" dirty="0"/>
          </a:p>
        </p:txBody>
      </p:sp>
      <p:sp>
        <p:nvSpPr>
          <p:cNvPr id="3" name="Text 1"/>
          <p:cNvSpPr/>
          <p:nvPr/>
        </p:nvSpPr>
        <p:spPr>
          <a:xfrm>
            <a:off x="864037" y="2338745"/>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To address the computational challenges of attention mechanisms, researchers have developed various efficient attention methods. These approaches aim to reduce the computational and memory complexity of attention, especially for long sequences.</a:t>
            </a:r>
            <a:endParaRPr lang="en-US" sz="1900" dirty="0"/>
          </a:p>
        </p:txBody>
      </p:sp>
      <p:sp>
        <p:nvSpPr>
          <p:cNvPr id="4" name="Text 2"/>
          <p:cNvSpPr/>
          <p:nvPr/>
        </p:nvSpPr>
        <p:spPr>
          <a:xfrm>
            <a:off x="864037" y="3801547"/>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Some popular efficient attention methods include sparse attention, which only computes attention for a subset of all possible pairs, and linear attention, which reduces the complexity from quadratic to linear. These methods enable the application of attention to longer sequences and larger datasets.</a:t>
            </a:r>
            <a:endParaRPr lang="en-US" sz="1900" dirty="0"/>
          </a:p>
        </p:txBody>
      </p:sp>
      <p:sp>
        <p:nvSpPr>
          <p:cNvPr id="5" name="Text 3"/>
          <p:cNvSpPr/>
          <p:nvPr/>
        </p:nvSpPr>
        <p:spPr>
          <a:xfrm>
            <a:off x="864037" y="55111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Sparse Attention</a:t>
            </a:r>
            <a:endParaRPr lang="en-US" sz="2400" dirty="0"/>
          </a:p>
        </p:txBody>
      </p:sp>
      <p:sp>
        <p:nvSpPr>
          <p:cNvPr id="6" name="Text 4"/>
          <p:cNvSpPr/>
          <p:nvPr/>
        </p:nvSpPr>
        <p:spPr>
          <a:xfrm>
            <a:off x="864037" y="6143744"/>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Computes attention for a subset of pairs, reducing complexity</a:t>
            </a:r>
            <a:endParaRPr lang="en-US" sz="1900" dirty="0"/>
          </a:p>
        </p:txBody>
      </p:sp>
      <p:sp>
        <p:nvSpPr>
          <p:cNvPr id="7" name="Text 5"/>
          <p:cNvSpPr/>
          <p:nvPr/>
        </p:nvSpPr>
        <p:spPr>
          <a:xfrm>
            <a:off x="5372695" y="55111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Linear Attention</a:t>
            </a:r>
            <a:endParaRPr lang="en-US" sz="2400" dirty="0"/>
          </a:p>
        </p:txBody>
      </p:sp>
      <p:sp>
        <p:nvSpPr>
          <p:cNvPr id="8" name="Text 6"/>
          <p:cNvSpPr/>
          <p:nvPr/>
        </p:nvSpPr>
        <p:spPr>
          <a:xfrm>
            <a:off x="5372695" y="6143744"/>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Reduces complexity from quadratic to linear</a:t>
            </a:r>
            <a:endParaRPr lang="en-US" sz="1900" dirty="0"/>
          </a:p>
        </p:txBody>
      </p:sp>
      <p:sp>
        <p:nvSpPr>
          <p:cNvPr id="9" name="Text 7"/>
          <p:cNvSpPr/>
          <p:nvPr/>
        </p:nvSpPr>
        <p:spPr>
          <a:xfrm>
            <a:off x="9881354" y="55111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Local Attention</a:t>
            </a:r>
            <a:endParaRPr lang="en-US" sz="2400" dirty="0"/>
          </a:p>
        </p:txBody>
      </p:sp>
      <p:sp>
        <p:nvSpPr>
          <p:cNvPr id="10" name="Text 8"/>
          <p:cNvSpPr/>
          <p:nvPr/>
        </p:nvSpPr>
        <p:spPr>
          <a:xfrm>
            <a:off x="9881354" y="6143744"/>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Focuses on local context to reduce computation</a:t>
            </a:r>
            <a:endParaRPr lang="en-US" sz="1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03898" y="604361"/>
            <a:ext cx="7251621" cy="628412"/>
          </a:xfrm>
          <a:prstGeom prst="rect">
            <a:avLst/>
          </a:prstGeom>
          <a:noFill/>
          <a:ln/>
        </p:spPr>
        <p:txBody>
          <a:bodyPr wrap="none" lIns="0" tIns="0" rIns="0" bIns="0" rtlCol="0" anchor="t"/>
          <a:lstStyle/>
          <a:p>
            <a:pPr indent="0" marL="0">
              <a:lnSpc>
                <a:spcPts val="4900"/>
              </a:lnSpc>
              <a:buNone/>
            </a:pPr>
            <a:r>
              <a:rPr lang="en-US" sz="3950" b="1" dirty="0">
                <a:solidFill>
                  <a:srgbClr val="443728"/>
                </a:solidFill>
                <a:latin typeface="Crimson Pro Bold" pitchFamily="34" charset="0"/>
                <a:ea typeface="Crimson Pro Bold" pitchFamily="34" charset="-122"/>
                <a:cs typeface="Crimson Pro Bold" pitchFamily="34" charset="-120"/>
              </a:rPr>
              <a:t>Attention in Multimodal Learning</a:t>
            </a:r>
            <a:endParaRPr lang="en-US" sz="3950" dirty="0"/>
          </a:p>
        </p:txBody>
      </p:sp>
      <p:sp>
        <p:nvSpPr>
          <p:cNvPr id="3" name="Text 1"/>
          <p:cNvSpPr/>
          <p:nvPr/>
        </p:nvSpPr>
        <p:spPr>
          <a:xfrm>
            <a:off x="703898" y="1634966"/>
            <a:ext cx="13222605" cy="965121"/>
          </a:xfrm>
          <a:prstGeom prst="rect">
            <a:avLst/>
          </a:prstGeom>
          <a:noFill/>
          <a:ln/>
        </p:spPr>
        <p:txBody>
          <a:bodyPr wrap="square" lIns="0" tIns="0" rIns="0" bIns="0" rtlCol="0" anchor="t"/>
          <a:lstStyle/>
          <a:p>
            <a:pPr indent="0" marL="0">
              <a:lnSpc>
                <a:spcPts val="2500"/>
              </a:lnSpc>
              <a:buNone/>
            </a:pPr>
            <a:r>
              <a:rPr lang="en-US" sz="1550" dirty="0">
                <a:solidFill>
                  <a:srgbClr val="443728"/>
                </a:solidFill>
                <a:latin typeface="Open Sans" pitchFamily="34" charset="0"/>
                <a:ea typeface="Open Sans" pitchFamily="34" charset="-122"/>
                <a:cs typeface="Open Sans" pitchFamily="34" charset="-120"/>
              </a:rPr>
              <a:t>Attention mechanisms have proven particularly effective in multimodal learning tasks, where the model needs to process and integrate information from multiple types of data, such as text, images, and audio. In these scenarios, attention helps the model focus on relevant aspects of each modality and their interactions.</a:t>
            </a:r>
            <a:endParaRPr lang="en-US" sz="1550" dirty="0"/>
          </a:p>
        </p:txBody>
      </p:sp>
      <p:sp>
        <p:nvSpPr>
          <p:cNvPr id="4" name="Text 2"/>
          <p:cNvSpPr/>
          <p:nvPr/>
        </p:nvSpPr>
        <p:spPr>
          <a:xfrm>
            <a:off x="703898" y="2826306"/>
            <a:ext cx="13222605" cy="643414"/>
          </a:xfrm>
          <a:prstGeom prst="rect">
            <a:avLst/>
          </a:prstGeom>
          <a:noFill/>
          <a:ln/>
        </p:spPr>
        <p:txBody>
          <a:bodyPr wrap="square" lIns="0" tIns="0" rIns="0" bIns="0" rtlCol="0" anchor="t"/>
          <a:lstStyle/>
          <a:p>
            <a:pPr indent="0" marL="0">
              <a:lnSpc>
                <a:spcPts val="2500"/>
              </a:lnSpc>
              <a:buNone/>
            </a:pPr>
            <a:r>
              <a:rPr lang="en-US" sz="1550" dirty="0">
                <a:solidFill>
                  <a:srgbClr val="443728"/>
                </a:solidFill>
                <a:latin typeface="Open Sans" pitchFamily="34" charset="0"/>
                <a:ea typeface="Open Sans" pitchFamily="34" charset="-122"/>
                <a:cs typeface="Open Sans" pitchFamily="34" charset="-120"/>
              </a:rPr>
              <a:t>For example, in visual question answering, attention allows the model to focus on relevant parts of an image based on the textual question. In video captioning, attention can help the model attend to important visual and audio cues when generating descriptive text.</a:t>
            </a:r>
            <a:endParaRPr lang="en-US" sz="1550" dirty="0"/>
          </a:p>
        </p:txBody>
      </p:sp>
      <p:pic>
        <p:nvPicPr>
          <p:cNvPr id="5" name="Image 0" descr="preencoded.png">    </p:cNvPr>
          <p:cNvPicPr>
            <a:picLocks noChangeAspect="1"/>
          </p:cNvPicPr>
          <p:nvPr/>
        </p:nvPicPr>
        <p:blipFill>
          <a:blip r:embed="rId1"/>
          <a:stretch>
            <a:fillRect/>
          </a:stretch>
        </p:blipFill>
        <p:spPr>
          <a:xfrm>
            <a:off x="703898" y="3695938"/>
            <a:ext cx="4206478" cy="2599730"/>
          </a:xfrm>
          <a:prstGeom prst="rect">
            <a:avLst/>
          </a:prstGeom>
        </p:spPr>
      </p:pic>
      <p:sp>
        <p:nvSpPr>
          <p:cNvPr id="6" name="Text 3"/>
          <p:cNvSpPr/>
          <p:nvPr/>
        </p:nvSpPr>
        <p:spPr>
          <a:xfrm>
            <a:off x="703898" y="6547009"/>
            <a:ext cx="2881670" cy="314087"/>
          </a:xfrm>
          <a:prstGeom prst="rect">
            <a:avLst/>
          </a:prstGeom>
          <a:noFill/>
          <a:ln/>
        </p:spPr>
        <p:txBody>
          <a:bodyPr wrap="none" lIns="0" tIns="0" rIns="0" bIns="0" rtlCol="0" anchor="t"/>
          <a:lstStyle/>
          <a:p>
            <a:pPr algn="l" indent="0" marL="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Visual Question Answering</a:t>
            </a:r>
            <a:endParaRPr lang="en-US" sz="1950" dirty="0"/>
          </a:p>
        </p:txBody>
      </p:sp>
      <p:sp>
        <p:nvSpPr>
          <p:cNvPr id="7" name="Text 4"/>
          <p:cNvSpPr/>
          <p:nvPr/>
        </p:nvSpPr>
        <p:spPr>
          <a:xfrm>
            <a:off x="703898" y="6981706"/>
            <a:ext cx="4206478" cy="643414"/>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Attention focuses on relevant image regions based on text query</a:t>
            </a:r>
            <a:endParaRPr lang="en-US" sz="1550" dirty="0"/>
          </a:p>
        </p:txBody>
      </p:sp>
      <p:pic>
        <p:nvPicPr>
          <p:cNvPr id="8" name="Image 1" descr="preencoded.png">    </p:cNvPr>
          <p:cNvPicPr>
            <a:picLocks noChangeAspect="1"/>
          </p:cNvPicPr>
          <p:nvPr/>
        </p:nvPicPr>
        <p:blipFill>
          <a:blip r:embed="rId2"/>
          <a:stretch>
            <a:fillRect/>
          </a:stretch>
        </p:blipFill>
        <p:spPr>
          <a:xfrm>
            <a:off x="5211961" y="3695938"/>
            <a:ext cx="4206478" cy="2599730"/>
          </a:xfrm>
          <a:prstGeom prst="rect">
            <a:avLst/>
          </a:prstGeom>
        </p:spPr>
      </p:pic>
      <p:sp>
        <p:nvSpPr>
          <p:cNvPr id="9" name="Text 5"/>
          <p:cNvSpPr/>
          <p:nvPr/>
        </p:nvSpPr>
        <p:spPr>
          <a:xfrm>
            <a:off x="5211961" y="6547009"/>
            <a:ext cx="2513886" cy="314087"/>
          </a:xfrm>
          <a:prstGeom prst="rect">
            <a:avLst/>
          </a:prstGeom>
          <a:noFill/>
          <a:ln/>
        </p:spPr>
        <p:txBody>
          <a:bodyPr wrap="none" lIns="0" tIns="0" rIns="0" bIns="0" rtlCol="0" anchor="t"/>
          <a:lstStyle/>
          <a:p>
            <a:pPr algn="l" indent="0" marL="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Video Captioning</a:t>
            </a:r>
            <a:endParaRPr lang="en-US" sz="1950" dirty="0"/>
          </a:p>
        </p:txBody>
      </p:sp>
      <p:sp>
        <p:nvSpPr>
          <p:cNvPr id="10" name="Text 6"/>
          <p:cNvSpPr/>
          <p:nvPr/>
        </p:nvSpPr>
        <p:spPr>
          <a:xfrm>
            <a:off x="5211961" y="6981706"/>
            <a:ext cx="4206478" cy="643414"/>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Model attends to important visual and audio cues</a:t>
            </a:r>
            <a:endParaRPr lang="en-US" sz="1550" dirty="0"/>
          </a:p>
        </p:txBody>
      </p:sp>
      <p:pic>
        <p:nvPicPr>
          <p:cNvPr id="11" name="Image 2" descr="preencoded.png">    </p:cNvPr>
          <p:cNvPicPr>
            <a:picLocks noChangeAspect="1"/>
          </p:cNvPicPr>
          <p:nvPr/>
        </p:nvPicPr>
        <p:blipFill>
          <a:blip r:embed="rId3"/>
          <a:stretch>
            <a:fillRect/>
          </a:stretch>
        </p:blipFill>
        <p:spPr>
          <a:xfrm>
            <a:off x="9720024" y="3695938"/>
            <a:ext cx="4206478" cy="2599730"/>
          </a:xfrm>
          <a:prstGeom prst="rect">
            <a:avLst/>
          </a:prstGeom>
        </p:spPr>
      </p:pic>
      <p:sp>
        <p:nvSpPr>
          <p:cNvPr id="12" name="Text 7"/>
          <p:cNvSpPr/>
          <p:nvPr/>
        </p:nvSpPr>
        <p:spPr>
          <a:xfrm>
            <a:off x="9720024" y="6547009"/>
            <a:ext cx="3373517" cy="314087"/>
          </a:xfrm>
          <a:prstGeom prst="rect">
            <a:avLst/>
          </a:prstGeom>
          <a:noFill/>
          <a:ln/>
        </p:spPr>
        <p:txBody>
          <a:bodyPr wrap="none" lIns="0" tIns="0" rIns="0" bIns="0" rtlCol="0" anchor="t"/>
          <a:lstStyle/>
          <a:p>
            <a:pPr algn="l" indent="0" marL="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Multimodal Sentiment Analysis</a:t>
            </a:r>
            <a:endParaRPr lang="en-US" sz="1950" dirty="0"/>
          </a:p>
        </p:txBody>
      </p:sp>
      <p:sp>
        <p:nvSpPr>
          <p:cNvPr id="13" name="Text 8"/>
          <p:cNvSpPr/>
          <p:nvPr/>
        </p:nvSpPr>
        <p:spPr>
          <a:xfrm>
            <a:off x="9720024" y="6981706"/>
            <a:ext cx="4206478" cy="643414"/>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Attention integrates information from multiple modalities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794510"/>
          </a:xfrm>
          <a:prstGeom prst="rect">
            <a:avLst/>
          </a:prstGeom>
        </p:spPr>
      </p:pic>
      <p:sp>
        <p:nvSpPr>
          <p:cNvPr id="3" name="Text 0"/>
          <p:cNvSpPr/>
          <p:nvPr/>
        </p:nvSpPr>
        <p:spPr>
          <a:xfrm>
            <a:off x="572095" y="2190393"/>
            <a:ext cx="6471047" cy="448508"/>
          </a:xfrm>
          <a:prstGeom prst="rect">
            <a:avLst/>
          </a:prstGeom>
          <a:noFill/>
          <a:ln/>
        </p:spPr>
        <p:txBody>
          <a:bodyPr wrap="none" lIns="0" tIns="0" rIns="0" bIns="0" rtlCol="0" anchor="t"/>
          <a:lstStyle/>
          <a:p>
            <a:pPr indent="0" marL="0">
              <a:lnSpc>
                <a:spcPts val="3500"/>
              </a:lnSpc>
              <a:buNone/>
            </a:pPr>
            <a:r>
              <a:rPr lang="en-US" sz="2800" b="1" dirty="0">
                <a:solidFill>
                  <a:srgbClr val="443728"/>
                </a:solidFill>
                <a:latin typeface="Crimson Pro Bold" pitchFamily="34" charset="0"/>
                <a:ea typeface="Crimson Pro Bold" pitchFamily="34" charset="-122"/>
                <a:cs typeface="Crimson Pro Bold" pitchFamily="34" charset="-120"/>
              </a:rPr>
              <a:t>The Evolutionary Significance of Attention</a:t>
            </a:r>
            <a:endParaRPr lang="en-US" sz="2800" dirty="0"/>
          </a:p>
        </p:txBody>
      </p:sp>
      <p:sp>
        <p:nvSpPr>
          <p:cNvPr id="4" name="Text 1"/>
          <p:cNvSpPr/>
          <p:nvPr/>
        </p:nvSpPr>
        <p:spPr>
          <a:xfrm>
            <a:off x="572095" y="2854166"/>
            <a:ext cx="13486209" cy="459343"/>
          </a:xfrm>
          <a:prstGeom prst="rect">
            <a:avLst/>
          </a:prstGeom>
          <a:noFill/>
          <a:ln/>
        </p:spPr>
        <p:txBody>
          <a:bodyPr wrap="square" lIns="0" tIns="0" rIns="0" bIns="0" rtlCol="0" anchor="t"/>
          <a:lstStyle/>
          <a:p>
            <a:pPr indent="0" marL="0">
              <a:lnSpc>
                <a:spcPts val="1800"/>
              </a:lnSpc>
              <a:buNone/>
            </a:pPr>
            <a:r>
              <a:rPr lang="en-US" sz="1100" dirty="0">
                <a:solidFill>
                  <a:srgbClr val="443728"/>
                </a:solidFill>
                <a:latin typeface="Open Sans" pitchFamily="34" charset="0"/>
                <a:ea typeface="Open Sans" pitchFamily="34" charset="-122"/>
                <a:cs typeface="Open Sans" pitchFamily="34" charset="-120"/>
              </a:rPr>
              <a:t>The primate visual system receives an overwhelming amount of sensory input. However, the brain's ability to focus on specific stimuli has been crucial for survival. This selective attention allows primates to identify potential prey or predators in complex visual environments.</a:t>
            </a:r>
            <a:endParaRPr lang="en-US" sz="1100" dirty="0"/>
          </a:p>
        </p:txBody>
      </p:sp>
      <p:sp>
        <p:nvSpPr>
          <p:cNvPr id="5" name="Text 2"/>
          <p:cNvSpPr/>
          <p:nvPr/>
        </p:nvSpPr>
        <p:spPr>
          <a:xfrm>
            <a:off x="572095" y="3474958"/>
            <a:ext cx="13486209" cy="459343"/>
          </a:xfrm>
          <a:prstGeom prst="rect">
            <a:avLst/>
          </a:prstGeom>
          <a:noFill/>
          <a:ln/>
        </p:spPr>
        <p:txBody>
          <a:bodyPr wrap="square" lIns="0" tIns="0" rIns="0" bIns="0" rtlCol="0" anchor="t"/>
          <a:lstStyle/>
          <a:p>
            <a:pPr indent="0" marL="0">
              <a:lnSpc>
                <a:spcPts val="1800"/>
              </a:lnSpc>
              <a:buNone/>
            </a:pPr>
            <a:r>
              <a:rPr lang="en-US" sz="1100" dirty="0">
                <a:solidFill>
                  <a:srgbClr val="443728"/>
                </a:solidFill>
                <a:latin typeface="Open Sans" pitchFamily="34" charset="0"/>
                <a:ea typeface="Open Sans" pitchFamily="34" charset="-122"/>
                <a:cs typeface="Open Sans" pitchFamily="34" charset="-120"/>
              </a:rPr>
              <a:t>The evolutionary advantage of attention lies in its ability to efficiently process vast amounts of information by concentrating on the most relevant aspects. This capability has been a key factor in human success and adaptation.</a:t>
            </a:r>
            <a:endParaRPr lang="en-US" sz="1100" dirty="0"/>
          </a:p>
        </p:txBody>
      </p:sp>
      <p:sp>
        <p:nvSpPr>
          <p:cNvPr id="6" name="Shape 3"/>
          <p:cNvSpPr/>
          <p:nvPr/>
        </p:nvSpPr>
        <p:spPr>
          <a:xfrm>
            <a:off x="779740" y="4095750"/>
            <a:ext cx="15240" cy="3737967"/>
          </a:xfrm>
          <a:prstGeom prst="roundRect">
            <a:avLst>
              <a:gd name="adj" fmla="val 395653"/>
            </a:avLst>
          </a:prstGeom>
          <a:solidFill>
            <a:srgbClr val="D1C8C6"/>
          </a:solidFill>
          <a:ln/>
        </p:spPr>
      </p:sp>
      <p:sp>
        <p:nvSpPr>
          <p:cNvPr id="7" name="Shape 4"/>
          <p:cNvSpPr/>
          <p:nvPr/>
        </p:nvSpPr>
        <p:spPr>
          <a:xfrm>
            <a:off x="933629" y="4411028"/>
            <a:ext cx="502444" cy="15240"/>
          </a:xfrm>
          <a:prstGeom prst="roundRect">
            <a:avLst>
              <a:gd name="adj" fmla="val 395653"/>
            </a:avLst>
          </a:prstGeom>
          <a:solidFill>
            <a:srgbClr val="D1C8C6"/>
          </a:solidFill>
          <a:ln/>
        </p:spPr>
      </p:sp>
      <p:sp>
        <p:nvSpPr>
          <p:cNvPr id="8" name="Shape 5"/>
          <p:cNvSpPr/>
          <p:nvPr/>
        </p:nvSpPr>
        <p:spPr>
          <a:xfrm>
            <a:off x="625852" y="4257199"/>
            <a:ext cx="323017" cy="323017"/>
          </a:xfrm>
          <a:prstGeom prst="roundRect">
            <a:avLst>
              <a:gd name="adj" fmla="val 18667"/>
            </a:avLst>
          </a:prstGeom>
          <a:solidFill>
            <a:srgbClr val="EBE2E0"/>
          </a:solidFill>
          <a:ln w="7620">
            <a:solidFill>
              <a:srgbClr val="D1C8C6"/>
            </a:solidFill>
            <a:prstDash val="solid"/>
          </a:ln>
        </p:spPr>
      </p:sp>
      <p:sp>
        <p:nvSpPr>
          <p:cNvPr id="9" name="Text 6"/>
          <p:cNvSpPr/>
          <p:nvPr/>
        </p:nvSpPr>
        <p:spPr>
          <a:xfrm>
            <a:off x="747058" y="4311015"/>
            <a:ext cx="80605" cy="215384"/>
          </a:xfrm>
          <a:prstGeom prst="rect">
            <a:avLst/>
          </a:prstGeom>
          <a:noFill/>
          <a:ln/>
        </p:spPr>
        <p:txBody>
          <a:bodyPr wrap="none" lIns="0" tIns="0" rIns="0" bIns="0" rtlCol="0" anchor="t"/>
          <a:lstStyle/>
          <a:p>
            <a:pPr algn="ctr" indent="0" marL="0">
              <a:lnSpc>
                <a:spcPts val="1650"/>
              </a:lnSpc>
              <a:buNone/>
            </a:pPr>
            <a:r>
              <a:rPr lang="en-US" sz="1650" b="1" dirty="0">
                <a:solidFill>
                  <a:srgbClr val="443728"/>
                </a:solidFill>
                <a:latin typeface="Crimson Pro Bold" pitchFamily="34" charset="0"/>
                <a:ea typeface="Crimson Pro Bold" pitchFamily="34" charset="-122"/>
                <a:cs typeface="Crimson Pro Bold" pitchFamily="34" charset="-120"/>
              </a:rPr>
              <a:t>1</a:t>
            </a:r>
            <a:endParaRPr lang="en-US" sz="1650" dirty="0"/>
          </a:p>
        </p:txBody>
      </p:sp>
      <p:sp>
        <p:nvSpPr>
          <p:cNvPr id="10" name="Text 7"/>
          <p:cNvSpPr/>
          <p:nvPr/>
        </p:nvSpPr>
        <p:spPr>
          <a:xfrm>
            <a:off x="1576864" y="4239220"/>
            <a:ext cx="1794510" cy="224195"/>
          </a:xfrm>
          <a:prstGeom prst="rect">
            <a:avLst/>
          </a:prstGeom>
          <a:noFill/>
          <a:ln/>
        </p:spPr>
        <p:txBody>
          <a:bodyPr wrap="none" lIns="0" tIns="0" rIns="0" bIns="0" rtlCol="0" anchor="t"/>
          <a:lstStyle/>
          <a:p>
            <a:pPr algn="l" indent="0" marL="0">
              <a:lnSpc>
                <a:spcPts val="1750"/>
              </a:lnSpc>
              <a:buNone/>
            </a:pPr>
            <a:r>
              <a:rPr lang="en-US" sz="1400" b="1" dirty="0">
                <a:solidFill>
                  <a:srgbClr val="443728"/>
                </a:solidFill>
                <a:latin typeface="Crimson Pro Bold" pitchFamily="34" charset="0"/>
                <a:ea typeface="Crimson Pro Bold" pitchFamily="34" charset="-122"/>
                <a:cs typeface="Crimson Pro Bold" pitchFamily="34" charset="-120"/>
              </a:rPr>
              <a:t>Sensory Input</a:t>
            </a:r>
            <a:endParaRPr lang="en-US" sz="1400" dirty="0"/>
          </a:p>
        </p:txBody>
      </p:sp>
      <p:sp>
        <p:nvSpPr>
          <p:cNvPr id="11" name="Text 8"/>
          <p:cNvSpPr/>
          <p:nvPr/>
        </p:nvSpPr>
        <p:spPr>
          <a:xfrm>
            <a:off x="1576864" y="4549497"/>
            <a:ext cx="12481441" cy="229672"/>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Massive visual information received by the optic nerve</a:t>
            </a:r>
            <a:endParaRPr lang="en-US" sz="1100" dirty="0"/>
          </a:p>
        </p:txBody>
      </p:sp>
      <p:sp>
        <p:nvSpPr>
          <p:cNvPr id="12" name="Shape 9"/>
          <p:cNvSpPr/>
          <p:nvPr/>
        </p:nvSpPr>
        <p:spPr>
          <a:xfrm>
            <a:off x="933629" y="5381387"/>
            <a:ext cx="502444" cy="15240"/>
          </a:xfrm>
          <a:prstGeom prst="roundRect">
            <a:avLst>
              <a:gd name="adj" fmla="val 395653"/>
            </a:avLst>
          </a:prstGeom>
          <a:solidFill>
            <a:srgbClr val="D1C8C6"/>
          </a:solidFill>
          <a:ln/>
        </p:spPr>
      </p:sp>
      <p:sp>
        <p:nvSpPr>
          <p:cNvPr id="13" name="Shape 10"/>
          <p:cNvSpPr/>
          <p:nvPr/>
        </p:nvSpPr>
        <p:spPr>
          <a:xfrm>
            <a:off x="625852" y="5227558"/>
            <a:ext cx="323017" cy="323017"/>
          </a:xfrm>
          <a:prstGeom prst="roundRect">
            <a:avLst>
              <a:gd name="adj" fmla="val 18667"/>
            </a:avLst>
          </a:prstGeom>
          <a:solidFill>
            <a:srgbClr val="EBE2E0"/>
          </a:solidFill>
          <a:ln w="7620">
            <a:solidFill>
              <a:srgbClr val="D1C8C6"/>
            </a:solidFill>
            <a:prstDash val="solid"/>
          </a:ln>
        </p:spPr>
      </p:sp>
      <p:sp>
        <p:nvSpPr>
          <p:cNvPr id="14" name="Text 11"/>
          <p:cNvSpPr/>
          <p:nvPr/>
        </p:nvSpPr>
        <p:spPr>
          <a:xfrm>
            <a:off x="732413" y="5281374"/>
            <a:ext cx="109776" cy="215384"/>
          </a:xfrm>
          <a:prstGeom prst="rect">
            <a:avLst/>
          </a:prstGeom>
          <a:noFill/>
          <a:ln/>
        </p:spPr>
        <p:txBody>
          <a:bodyPr wrap="none" lIns="0" tIns="0" rIns="0" bIns="0" rtlCol="0" anchor="t"/>
          <a:lstStyle/>
          <a:p>
            <a:pPr algn="ctr" indent="0" marL="0">
              <a:lnSpc>
                <a:spcPts val="1650"/>
              </a:lnSpc>
              <a:buNone/>
            </a:pPr>
            <a:r>
              <a:rPr lang="en-US" sz="1650" b="1" dirty="0">
                <a:solidFill>
                  <a:srgbClr val="443728"/>
                </a:solidFill>
                <a:latin typeface="Crimson Pro Bold" pitchFamily="34" charset="0"/>
                <a:ea typeface="Crimson Pro Bold" pitchFamily="34" charset="-122"/>
                <a:cs typeface="Crimson Pro Bold" pitchFamily="34" charset="-120"/>
              </a:rPr>
              <a:t>2</a:t>
            </a:r>
            <a:endParaRPr lang="en-US" sz="1650" dirty="0"/>
          </a:p>
        </p:txBody>
      </p:sp>
      <p:sp>
        <p:nvSpPr>
          <p:cNvPr id="15" name="Text 12"/>
          <p:cNvSpPr/>
          <p:nvPr/>
        </p:nvSpPr>
        <p:spPr>
          <a:xfrm>
            <a:off x="1576864" y="5209580"/>
            <a:ext cx="1794510" cy="224195"/>
          </a:xfrm>
          <a:prstGeom prst="rect">
            <a:avLst/>
          </a:prstGeom>
          <a:noFill/>
          <a:ln/>
        </p:spPr>
        <p:txBody>
          <a:bodyPr wrap="none" lIns="0" tIns="0" rIns="0" bIns="0" rtlCol="0" anchor="t"/>
          <a:lstStyle/>
          <a:p>
            <a:pPr algn="l" indent="0" marL="0">
              <a:lnSpc>
                <a:spcPts val="1750"/>
              </a:lnSpc>
              <a:buNone/>
            </a:pPr>
            <a:r>
              <a:rPr lang="en-US" sz="1400" b="1" dirty="0">
                <a:solidFill>
                  <a:srgbClr val="443728"/>
                </a:solidFill>
                <a:latin typeface="Crimson Pro Bold" pitchFamily="34" charset="0"/>
                <a:ea typeface="Crimson Pro Bold" pitchFamily="34" charset="-122"/>
                <a:cs typeface="Crimson Pro Bold" pitchFamily="34" charset="-120"/>
              </a:rPr>
              <a:t>Selective Focus</a:t>
            </a:r>
            <a:endParaRPr lang="en-US" sz="1400" dirty="0"/>
          </a:p>
        </p:txBody>
      </p:sp>
      <p:sp>
        <p:nvSpPr>
          <p:cNvPr id="16" name="Text 13"/>
          <p:cNvSpPr/>
          <p:nvPr/>
        </p:nvSpPr>
        <p:spPr>
          <a:xfrm>
            <a:off x="1576864" y="5519857"/>
            <a:ext cx="12481441" cy="229672"/>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Brain directs attention to objects of interest</a:t>
            </a:r>
            <a:endParaRPr lang="en-US" sz="1100" dirty="0"/>
          </a:p>
        </p:txBody>
      </p:sp>
      <p:sp>
        <p:nvSpPr>
          <p:cNvPr id="17" name="Shape 14"/>
          <p:cNvSpPr/>
          <p:nvPr/>
        </p:nvSpPr>
        <p:spPr>
          <a:xfrm>
            <a:off x="933629" y="6351746"/>
            <a:ext cx="502444" cy="15240"/>
          </a:xfrm>
          <a:prstGeom prst="roundRect">
            <a:avLst>
              <a:gd name="adj" fmla="val 395653"/>
            </a:avLst>
          </a:prstGeom>
          <a:solidFill>
            <a:srgbClr val="D1C8C6"/>
          </a:solidFill>
          <a:ln/>
        </p:spPr>
      </p:sp>
      <p:sp>
        <p:nvSpPr>
          <p:cNvPr id="18" name="Shape 15"/>
          <p:cNvSpPr/>
          <p:nvPr/>
        </p:nvSpPr>
        <p:spPr>
          <a:xfrm>
            <a:off x="625852" y="6197918"/>
            <a:ext cx="323017" cy="323017"/>
          </a:xfrm>
          <a:prstGeom prst="roundRect">
            <a:avLst>
              <a:gd name="adj" fmla="val 18667"/>
            </a:avLst>
          </a:prstGeom>
          <a:solidFill>
            <a:srgbClr val="EBE2E0"/>
          </a:solidFill>
          <a:ln w="7620">
            <a:solidFill>
              <a:srgbClr val="D1C8C6"/>
            </a:solidFill>
            <a:prstDash val="solid"/>
          </a:ln>
        </p:spPr>
      </p:sp>
      <p:sp>
        <p:nvSpPr>
          <p:cNvPr id="19" name="Text 16"/>
          <p:cNvSpPr/>
          <p:nvPr/>
        </p:nvSpPr>
        <p:spPr>
          <a:xfrm>
            <a:off x="734794" y="6251734"/>
            <a:ext cx="105132" cy="215384"/>
          </a:xfrm>
          <a:prstGeom prst="rect">
            <a:avLst/>
          </a:prstGeom>
          <a:noFill/>
          <a:ln/>
        </p:spPr>
        <p:txBody>
          <a:bodyPr wrap="none" lIns="0" tIns="0" rIns="0" bIns="0" rtlCol="0" anchor="t"/>
          <a:lstStyle/>
          <a:p>
            <a:pPr algn="ctr" indent="0" marL="0">
              <a:lnSpc>
                <a:spcPts val="1650"/>
              </a:lnSpc>
              <a:buNone/>
            </a:pPr>
            <a:r>
              <a:rPr lang="en-US" sz="1650" b="1" dirty="0">
                <a:solidFill>
                  <a:srgbClr val="443728"/>
                </a:solidFill>
                <a:latin typeface="Crimson Pro Bold" pitchFamily="34" charset="0"/>
                <a:ea typeface="Crimson Pro Bold" pitchFamily="34" charset="-122"/>
                <a:cs typeface="Crimson Pro Bold" pitchFamily="34" charset="-120"/>
              </a:rPr>
              <a:t>3</a:t>
            </a:r>
            <a:endParaRPr lang="en-US" sz="1650" dirty="0"/>
          </a:p>
        </p:txBody>
      </p:sp>
      <p:sp>
        <p:nvSpPr>
          <p:cNvPr id="20" name="Text 17"/>
          <p:cNvSpPr/>
          <p:nvPr/>
        </p:nvSpPr>
        <p:spPr>
          <a:xfrm>
            <a:off x="1576864" y="6179939"/>
            <a:ext cx="1794510" cy="224195"/>
          </a:xfrm>
          <a:prstGeom prst="rect">
            <a:avLst/>
          </a:prstGeom>
          <a:noFill/>
          <a:ln/>
        </p:spPr>
        <p:txBody>
          <a:bodyPr wrap="none" lIns="0" tIns="0" rIns="0" bIns="0" rtlCol="0" anchor="t"/>
          <a:lstStyle/>
          <a:p>
            <a:pPr algn="l" indent="0" marL="0">
              <a:lnSpc>
                <a:spcPts val="1750"/>
              </a:lnSpc>
              <a:buNone/>
            </a:pPr>
            <a:r>
              <a:rPr lang="en-US" sz="1400" b="1" dirty="0">
                <a:solidFill>
                  <a:srgbClr val="443728"/>
                </a:solidFill>
                <a:latin typeface="Crimson Pro Bold" pitchFamily="34" charset="0"/>
                <a:ea typeface="Crimson Pro Bold" pitchFamily="34" charset="-122"/>
                <a:cs typeface="Crimson Pro Bold" pitchFamily="34" charset="-120"/>
              </a:rPr>
              <a:t>Survival Advantage</a:t>
            </a:r>
            <a:endParaRPr lang="en-US" sz="1400" dirty="0"/>
          </a:p>
        </p:txBody>
      </p:sp>
      <p:sp>
        <p:nvSpPr>
          <p:cNvPr id="21" name="Text 18"/>
          <p:cNvSpPr/>
          <p:nvPr/>
        </p:nvSpPr>
        <p:spPr>
          <a:xfrm>
            <a:off x="1576864" y="6490216"/>
            <a:ext cx="12481441" cy="229672"/>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Ability to identify prey and predators quickly</a:t>
            </a:r>
            <a:endParaRPr lang="en-US" sz="1100" dirty="0"/>
          </a:p>
        </p:txBody>
      </p:sp>
      <p:sp>
        <p:nvSpPr>
          <p:cNvPr id="22" name="Shape 19"/>
          <p:cNvSpPr/>
          <p:nvPr/>
        </p:nvSpPr>
        <p:spPr>
          <a:xfrm>
            <a:off x="933629" y="7322106"/>
            <a:ext cx="502444" cy="15240"/>
          </a:xfrm>
          <a:prstGeom prst="roundRect">
            <a:avLst>
              <a:gd name="adj" fmla="val 395653"/>
            </a:avLst>
          </a:prstGeom>
          <a:solidFill>
            <a:srgbClr val="D1C8C6"/>
          </a:solidFill>
          <a:ln/>
        </p:spPr>
      </p:sp>
      <p:sp>
        <p:nvSpPr>
          <p:cNvPr id="23" name="Shape 20"/>
          <p:cNvSpPr/>
          <p:nvPr/>
        </p:nvSpPr>
        <p:spPr>
          <a:xfrm>
            <a:off x="625852" y="7168277"/>
            <a:ext cx="323017" cy="323017"/>
          </a:xfrm>
          <a:prstGeom prst="roundRect">
            <a:avLst>
              <a:gd name="adj" fmla="val 18667"/>
            </a:avLst>
          </a:prstGeom>
          <a:solidFill>
            <a:srgbClr val="EBE2E0"/>
          </a:solidFill>
          <a:ln w="7620">
            <a:solidFill>
              <a:srgbClr val="D1C8C6"/>
            </a:solidFill>
            <a:prstDash val="solid"/>
          </a:ln>
        </p:spPr>
      </p:sp>
      <p:sp>
        <p:nvSpPr>
          <p:cNvPr id="24" name="Text 21"/>
          <p:cNvSpPr/>
          <p:nvPr/>
        </p:nvSpPr>
        <p:spPr>
          <a:xfrm>
            <a:off x="729317" y="7222093"/>
            <a:ext cx="116086" cy="215384"/>
          </a:xfrm>
          <a:prstGeom prst="rect">
            <a:avLst/>
          </a:prstGeom>
          <a:noFill/>
          <a:ln/>
        </p:spPr>
        <p:txBody>
          <a:bodyPr wrap="none" lIns="0" tIns="0" rIns="0" bIns="0" rtlCol="0" anchor="t"/>
          <a:lstStyle/>
          <a:p>
            <a:pPr algn="ctr" indent="0" marL="0">
              <a:lnSpc>
                <a:spcPts val="1650"/>
              </a:lnSpc>
              <a:buNone/>
            </a:pPr>
            <a:r>
              <a:rPr lang="en-US" sz="1650" b="1" dirty="0">
                <a:solidFill>
                  <a:srgbClr val="443728"/>
                </a:solidFill>
                <a:latin typeface="Crimson Pro Bold" pitchFamily="34" charset="0"/>
                <a:ea typeface="Crimson Pro Bold" pitchFamily="34" charset="-122"/>
                <a:cs typeface="Crimson Pro Bold" pitchFamily="34" charset="-120"/>
              </a:rPr>
              <a:t>4</a:t>
            </a:r>
            <a:endParaRPr lang="en-US" sz="1650" dirty="0"/>
          </a:p>
        </p:txBody>
      </p:sp>
      <p:sp>
        <p:nvSpPr>
          <p:cNvPr id="25" name="Text 22"/>
          <p:cNvSpPr/>
          <p:nvPr/>
        </p:nvSpPr>
        <p:spPr>
          <a:xfrm>
            <a:off x="1576864" y="7150298"/>
            <a:ext cx="1794510" cy="224195"/>
          </a:xfrm>
          <a:prstGeom prst="rect">
            <a:avLst/>
          </a:prstGeom>
          <a:noFill/>
          <a:ln/>
        </p:spPr>
        <p:txBody>
          <a:bodyPr wrap="none" lIns="0" tIns="0" rIns="0" bIns="0" rtlCol="0" anchor="t"/>
          <a:lstStyle/>
          <a:p>
            <a:pPr algn="l" indent="0" marL="0">
              <a:lnSpc>
                <a:spcPts val="1750"/>
              </a:lnSpc>
              <a:buNone/>
            </a:pPr>
            <a:r>
              <a:rPr lang="en-US" sz="1400" b="1" dirty="0">
                <a:solidFill>
                  <a:srgbClr val="443728"/>
                </a:solidFill>
                <a:latin typeface="Crimson Pro Bold" pitchFamily="34" charset="0"/>
                <a:ea typeface="Crimson Pro Bold" pitchFamily="34" charset="-122"/>
                <a:cs typeface="Crimson Pro Bold" pitchFamily="34" charset="-120"/>
              </a:rPr>
              <a:t>Evolutionary Success</a:t>
            </a:r>
            <a:endParaRPr lang="en-US" sz="1400" dirty="0"/>
          </a:p>
        </p:txBody>
      </p:sp>
      <p:sp>
        <p:nvSpPr>
          <p:cNvPr id="26" name="Text 23"/>
          <p:cNvSpPr/>
          <p:nvPr/>
        </p:nvSpPr>
        <p:spPr>
          <a:xfrm>
            <a:off x="1576864" y="7460575"/>
            <a:ext cx="12481441" cy="229672"/>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Efficient information processing leads to human adaptation</a:t>
            </a:r>
            <a:endParaRPr lang="en-US" sz="1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04798" y="524828"/>
            <a:ext cx="5675471" cy="462915"/>
          </a:xfrm>
          <a:prstGeom prst="rect">
            <a:avLst/>
          </a:prstGeom>
          <a:noFill/>
          <a:ln/>
        </p:spPr>
        <p:txBody>
          <a:bodyPr wrap="none" lIns="0" tIns="0" rIns="0" bIns="0" rtlCol="0" anchor="t"/>
          <a:lstStyle/>
          <a:p>
            <a:pPr indent="0" marL="0">
              <a:lnSpc>
                <a:spcPts val="3600"/>
              </a:lnSpc>
              <a:buNone/>
            </a:pPr>
            <a:r>
              <a:rPr lang="en-US" sz="2900" b="1" dirty="0">
                <a:solidFill>
                  <a:srgbClr val="443728"/>
                </a:solidFill>
                <a:latin typeface="Crimson Pro Bold" pitchFamily="34" charset="0"/>
                <a:ea typeface="Crimson Pro Bold" pitchFamily="34" charset="-122"/>
                <a:cs typeface="Crimson Pro Bold" pitchFamily="34" charset="-120"/>
              </a:rPr>
              <a:t>Attention in Graph Neural Networks</a:t>
            </a:r>
            <a:endParaRPr lang="en-US" sz="2900" dirty="0"/>
          </a:p>
        </p:txBody>
      </p:sp>
      <p:sp>
        <p:nvSpPr>
          <p:cNvPr id="4" name="Text 1"/>
          <p:cNvSpPr/>
          <p:nvPr/>
        </p:nvSpPr>
        <p:spPr>
          <a:xfrm>
            <a:off x="6004798" y="1209913"/>
            <a:ext cx="8107204" cy="710803"/>
          </a:xfrm>
          <a:prstGeom prst="rect">
            <a:avLst/>
          </a:prstGeom>
          <a:noFill/>
          <a:ln/>
        </p:spPr>
        <p:txBody>
          <a:bodyPr wrap="square" lIns="0" tIns="0" rIns="0" bIns="0" rtlCol="0" anchor="t"/>
          <a:lstStyle/>
          <a:p>
            <a:pPr indent="0" marL="0">
              <a:lnSpc>
                <a:spcPts val="1850"/>
              </a:lnSpc>
              <a:buNone/>
            </a:pPr>
            <a:r>
              <a:rPr lang="en-US" sz="1150" dirty="0">
                <a:solidFill>
                  <a:srgbClr val="443728"/>
                </a:solidFill>
                <a:latin typeface="Open Sans" pitchFamily="34" charset="0"/>
                <a:ea typeface="Open Sans" pitchFamily="34" charset="-122"/>
                <a:cs typeface="Open Sans" pitchFamily="34" charset="-120"/>
              </a:rPr>
              <a:t>Attention mechanisms have also been successfully applied to graph neural networks (GNNs), enhancing their ability to process and learn from graph-structured data. In this context, attention allows nodes to selectively attend to their neighbors, weighing the importance of different connections.</a:t>
            </a:r>
            <a:endParaRPr lang="en-US" sz="1150" dirty="0"/>
          </a:p>
        </p:txBody>
      </p:sp>
      <p:sp>
        <p:nvSpPr>
          <p:cNvPr id="5" name="Text 2"/>
          <p:cNvSpPr/>
          <p:nvPr/>
        </p:nvSpPr>
        <p:spPr>
          <a:xfrm>
            <a:off x="6004798" y="2087285"/>
            <a:ext cx="8107204" cy="710803"/>
          </a:xfrm>
          <a:prstGeom prst="rect">
            <a:avLst/>
          </a:prstGeom>
          <a:noFill/>
          <a:ln/>
        </p:spPr>
        <p:txBody>
          <a:bodyPr wrap="square" lIns="0" tIns="0" rIns="0" bIns="0" rtlCol="0" anchor="t"/>
          <a:lstStyle/>
          <a:p>
            <a:pPr indent="0" marL="0">
              <a:lnSpc>
                <a:spcPts val="1850"/>
              </a:lnSpc>
              <a:buNone/>
            </a:pPr>
            <a:r>
              <a:rPr lang="en-US" sz="1150" dirty="0">
                <a:solidFill>
                  <a:srgbClr val="443728"/>
                </a:solidFill>
                <a:latin typeface="Open Sans" pitchFamily="34" charset="0"/>
                <a:ea typeface="Open Sans" pitchFamily="34" charset="-122"/>
                <a:cs typeface="Open Sans" pitchFamily="34" charset="-120"/>
              </a:rPr>
              <a:t>Graph attention networks (GATs) use attention to compute dynamic weights for aggregating information from neighboring nodes. This approach has shown improvements in various graph-based tasks, such as node classification, link prediction, and graph classification.</a:t>
            </a:r>
            <a:endParaRPr lang="en-US" sz="1150" dirty="0"/>
          </a:p>
        </p:txBody>
      </p:sp>
      <p:pic>
        <p:nvPicPr>
          <p:cNvPr id="6" name="Image 1" descr="preencoded.png">    </p:cNvPr>
          <p:cNvPicPr>
            <a:picLocks noChangeAspect="1"/>
          </p:cNvPicPr>
          <p:nvPr/>
        </p:nvPicPr>
        <p:blipFill>
          <a:blip r:embed="rId2"/>
          <a:stretch>
            <a:fillRect/>
          </a:stretch>
        </p:blipFill>
        <p:spPr>
          <a:xfrm>
            <a:off x="6004798" y="2964656"/>
            <a:ext cx="740688" cy="1185029"/>
          </a:xfrm>
          <a:prstGeom prst="rect">
            <a:avLst/>
          </a:prstGeom>
        </p:spPr>
      </p:pic>
      <p:sp>
        <p:nvSpPr>
          <p:cNvPr id="7" name="Text 3"/>
          <p:cNvSpPr/>
          <p:nvPr/>
        </p:nvSpPr>
        <p:spPr>
          <a:xfrm>
            <a:off x="6967657" y="3112770"/>
            <a:ext cx="1851660" cy="231338"/>
          </a:xfrm>
          <a:prstGeom prst="rect">
            <a:avLst/>
          </a:prstGeom>
          <a:noFill/>
          <a:ln/>
        </p:spPr>
        <p:txBody>
          <a:bodyPr wrap="none" lIns="0" tIns="0" rIns="0" bIns="0" rtlCol="0" anchor="t"/>
          <a:lstStyle/>
          <a:p>
            <a:pPr algn="l" indent="0" marL="0">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Node Features</a:t>
            </a:r>
            <a:endParaRPr lang="en-US" sz="1450" dirty="0"/>
          </a:p>
        </p:txBody>
      </p:sp>
      <p:sp>
        <p:nvSpPr>
          <p:cNvPr id="8" name="Text 4"/>
          <p:cNvSpPr/>
          <p:nvPr/>
        </p:nvSpPr>
        <p:spPr>
          <a:xfrm>
            <a:off x="6967657" y="3432929"/>
            <a:ext cx="7144345" cy="236934"/>
          </a:xfrm>
          <a:prstGeom prst="rect">
            <a:avLst/>
          </a:prstGeom>
          <a:noFill/>
          <a:ln/>
        </p:spPr>
        <p:txBody>
          <a:bodyPr wrap="none" lIns="0" tIns="0" rIns="0" bIns="0" rtlCol="0" anchor="t"/>
          <a:lstStyle/>
          <a:p>
            <a:pPr algn="l" indent="0" marL="0">
              <a:lnSpc>
                <a:spcPts val="1850"/>
              </a:lnSpc>
              <a:buNone/>
            </a:pPr>
            <a:r>
              <a:rPr lang="en-US" sz="1150" dirty="0">
                <a:solidFill>
                  <a:srgbClr val="443728"/>
                </a:solidFill>
                <a:latin typeface="Open Sans" pitchFamily="34" charset="0"/>
                <a:ea typeface="Open Sans" pitchFamily="34" charset="-122"/>
                <a:cs typeface="Open Sans" pitchFamily="34" charset="-120"/>
              </a:rPr>
              <a:t>Initial node representations</a:t>
            </a:r>
            <a:endParaRPr lang="en-US" sz="1150" dirty="0"/>
          </a:p>
        </p:txBody>
      </p:sp>
      <p:pic>
        <p:nvPicPr>
          <p:cNvPr id="9" name="Image 2" descr="preencoded.png">    </p:cNvPr>
          <p:cNvPicPr>
            <a:picLocks noChangeAspect="1"/>
          </p:cNvPicPr>
          <p:nvPr/>
        </p:nvPicPr>
        <p:blipFill>
          <a:blip r:embed="rId3"/>
          <a:stretch>
            <a:fillRect/>
          </a:stretch>
        </p:blipFill>
        <p:spPr>
          <a:xfrm>
            <a:off x="6004798" y="4149685"/>
            <a:ext cx="740688" cy="1185029"/>
          </a:xfrm>
          <a:prstGeom prst="rect">
            <a:avLst/>
          </a:prstGeom>
        </p:spPr>
      </p:pic>
      <p:sp>
        <p:nvSpPr>
          <p:cNvPr id="10" name="Text 5"/>
          <p:cNvSpPr/>
          <p:nvPr/>
        </p:nvSpPr>
        <p:spPr>
          <a:xfrm>
            <a:off x="6967657" y="4297799"/>
            <a:ext cx="1851660" cy="231338"/>
          </a:xfrm>
          <a:prstGeom prst="rect">
            <a:avLst/>
          </a:prstGeom>
          <a:noFill/>
          <a:ln/>
        </p:spPr>
        <p:txBody>
          <a:bodyPr wrap="none" lIns="0" tIns="0" rIns="0" bIns="0" rtlCol="0" anchor="t"/>
          <a:lstStyle/>
          <a:p>
            <a:pPr algn="l" indent="0" marL="0">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Attention Computation</a:t>
            </a:r>
            <a:endParaRPr lang="en-US" sz="1450" dirty="0"/>
          </a:p>
        </p:txBody>
      </p:sp>
      <p:sp>
        <p:nvSpPr>
          <p:cNvPr id="11" name="Text 6"/>
          <p:cNvSpPr/>
          <p:nvPr/>
        </p:nvSpPr>
        <p:spPr>
          <a:xfrm>
            <a:off x="6967657" y="4617958"/>
            <a:ext cx="7144345" cy="236934"/>
          </a:xfrm>
          <a:prstGeom prst="rect">
            <a:avLst/>
          </a:prstGeom>
          <a:noFill/>
          <a:ln/>
        </p:spPr>
        <p:txBody>
          <a:bodyPr wrap="none" lIns="0" tIns="0" rIns="0" bIns="0" rtlCol="0" anchor="t"/>
          <a:lstStyle/>
          <a:p>
            <a:pPr algn="l" indent="0" marL="0">
              <a:lnSpc>
                <a:spcPts val="1850"/>
              </a:lnSpc>
              <a:buNone/>
            </a:pPr>
            <a:r>
              <a:rPr lang="en-US" sz="1150" dirty="0">
                <a:solidFill>
                  <a:srgbClr val="443728"/>
                </a:solidFill>
                <a:latin typeface="Open Sans" pitchFamily="34" charset="0"/>
                <a:ea typeface="Open Sans" pitchFamily="34" charset="-122"/>
                <a:cs typeface="Open Sans" pitchFamily="34" charset="-120"/>
              </a:rPr>
              <a:t>Calculate attention weights for neighbors</a:t>
            </a:r>
            <a:endParaRPr lang="en-US" sz="1150" dirty="0"/>
          </a:p>
        </p:txBody>
      </p:sp>
      <p:pic>
        <p:nvPicPr>
          <p:cNvPr id="12" name="Image 3" descr="preencoded.png">    </p:cNvPr>
          <p:cNvPicPr>
            <a:picLocks noChangeAspect="1"/>
          </p:cNvPicPr>
          <p:nvPr/>
        </p:nvPicPr>
        <p:blipFill>
          <a:blip r:embed="rId4"/>
          <a:stretch>
            <a:fillRect/>
          </a:stretch>
        </p:blipFill>
        <p:spPr>
          <a:xfrm>
            <a:off x="6004798" y="5334714"/>
            <a:ext cx="740688" cy="1185029"/>
          </a:xfrm>
          <a:prstGeom prst="rect">
            <a:avLst/>
          </a:prstGeom>
        </p:spPr>
      </p:pic>
      <p:sp>
        <p:nvSpPr>
          <p:cNvPr id="13" name="Text 7"/>
          <p:cNvSpPr/>
          <p:nvPr/>
        </p:nvSpPr>
        <p:spPr>
          <a:xfrm>
            <a:off x="6967657" y="5482828"/>
            <a:ext cx="1851660" cy="231338"/>
          </a:xfrm>
          <a:prstGeom prst="rect">
            <a:avLst/>
          </a:prstGeom>
          <a:noFill/>
          <a:ln/>
        </p:spPr>
        <p:txBody>
          <a:bodyPr wrap="none" lIns="0" tIns="0" rIns="0" bIns="0" rtlCol="0" anchor="t"/>
          <a:lstStyle/>
          <a:p>
            <a:pPr algn="l" indent="0" marL="0">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Weighted Aggregation</a:t>
            </a:r>
            <a:endParaRPr lang="en-US" sz="1450" dirty="0"/>
          </a:p>
        </p:txBody>
      </p:sp>
      <p:sp>
        <p:nvSpPr>
          <p:cNvPr id="14" name="Text 8"/>
          <p:cNvSpPr/>
          <p:nvPr/>
        </p:nvSpPr>
        <p:spPr>
          <a:xfrm>
            <a:off x="6967657" y="5802987"/>
            <a:ext cx="7144345" cy="236934"/>
          </a:xfrm>
          <a:prstGeom prst="rect">
            <a:avLst/>
          </a:prstGeom>
          <a:noFill/>
          <a:ln/>
        </p:spPr>
        <p:txBody>
          <a:bodyPr wrap="none" lIns="0" tIns="0" rIns="0" bIns="0" rtlCol="0" anchor="t"/>
          <a:lstStyle/>
          <a:p>
            <a:pPr algn="l" indent="0" marL="0">
              <a:lnSpc>
                <a:spcPts val="1850"/>
              </a:lnSpc>
              <a:buNone/>
            </a:pPr>
            <a:r>
              <a:rPr lang="en-US" sz="1150" dirty="0">
                <a:solidFill>
                  <a:srgbClr val="443728"/>
                </a:solidFill>
                <a:latin typeface="Open Sans" pitchFamily="34" charset="0"/>
                <a:ea typeface="Open Sans" pitchFamily="34" charset="-122"/>
                <a:cs typeface="Open Sans" pitchFamily="34" charset="-120"/>
              </a:rPr>
              <a:t>Combine neighbor information based on attention</a:t>
            </a:r>
            <a:endParaRPr lang="en-US" sz="1150" dirty="0"/>
          </a:p>
        </p:txBody>
      </p:sp>
      <p:pic>
        <p:nvPicPr>
          <p:cNvPr id="15" name="Image 4" descr="preencoded.png">    </p:cNvPr>
          <p:cNvPicPr>
            <a:picLocks noChangeAspect="1"/>
          </p:cNvPicPr>
          <p:nvPr/>
        </p:nvPicPr>
        <p:blipFill>
          <a:blip r:embed="rId5"/>
          <a:stretch>
            <a:fillRect/>
          </a:stretch>
        </p:blipFill>
        <p:spPr>
          <a:xfrm>
            <a:off x="6004798" y="6519743"/>
            <a:ext cx="740688" cy="1185029"/>
          </a:xfrm>
          <a:prstGeom prst="rect">
            <a:avLst/>
          </a:prstGeom>
        </p:spPr>
      </p:pic>
      <p:sp>
        <p:nvSpPr>
          <p:cNvPr id="16" name="Text 9"/>
          <p:cNvSpPr/>
          <p:nvPr/>
        </p:nvSpPr>
        <p:spPr>
          <a:xfrm>
            <a:off x="6967657" y="6667857"/>
            <a:ext cx="2351008" cy="231338"/>
          </a:xfrm>
          <a:prstGeom prst="rect">
            <a:avLst/>
          </a:prstGeom>
          <a:noFill/>
          <a:ln/>
        </p:spPr>
        <p:txBody>
          <a:bodyPr wrap="none" lIns="0" tIns="0" rIns="0" bIns="0" rtlCol="0" anchor="t"/>
          <a:lstStyle/>
          <a:p>
            <a:pPr algn="l" indent="0" marL="0">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Updated Node Representation</a:t>
            </a:r>
            <a:endParaRPr lang="en-US" sz="1450" dirty="0"/>
          </a:p>
        </p:txBody>
      </p:sp>
      <p:sp>
        <p:nvSpPr>
          <p:cNvPr id="17" name="Text 10"/>
          <p:cNvSpPr/>
          <p:nvPr/>
        </p:nvSpPr>
        <p:spPr>
          <a:xfrm>
            <a:off x="6967657" y="6988016"/>
            <a:ext cx="7144345" cy="236934"/>
          </a:xfrm>
          <a:prstGeom prst="rect">
            <a:avLst/>
          </a:prstGeom>
          <a:noFill/>
          <a:ln/>
        </p:spPr>
        <p:txBody>
          <a:bodyPr wrap="none" lIns="0" tIns="0" rIns="0" bIns="0" rtlCol="0" anchor="t"/>
          <a:lstStyle/>
          <a:p>
            <a:pPr algn="l" indent="0" marL="0">
              <a:lnSpc>
                <a:spcPts val="1850"/>
              </a:lnSpc>
              <a:buNone/>
            </a:pPr>
            <a:r>
              <a:rPr lang="en-US" sz="1150" dirty="0">
                <a:solidFill>
                  <a:srgbClr val="443728"/>
                </a:solidFill>
                <a:latin typeface="Open Sans" pitchFamily="34" charset="0"/>
                <a:ea typeface="Open Sans" pitchFamily="34" charset="-122"/>
                <a:cs typeface="Open Sans" pitchFamily="34" charset="-120"/>
              </a:rPr>
              <a:t>New features incorporating neighborhood information</a:t>
            </a:r>
            <a:endParaRPr lang="en-US" sz="11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6592" y="458153"/>
            <a:ext cx="5787866" cy="518041"/>
          </a:xfrm>
          <a:prstGeom prst="rect">
            <a:avLst/>
          </a:prstGeom>
          <a:noFill/>
          <a:ln/>
        </p:spPr>
        <p:txBody>
          <a:bodyPr wrap="none" lIns="0" tIns="0" rIns="0" bIns="0" rtlCol="0" anchor="t"/>
          <a:lstStyle/>
          <a:p>
            <a:pPr indent="0" marL="0">
              <a:lnSpc>
                <a:spcPts val="4050"/>
              </a:lnSpc>
              <a:buNone/>
            </a:pPr>
            <a:r>
              <a:rPr lang="en-US" sz="3250" b="1" dirty="0">
                <a:solidFill>
                  <a:srgbClr val="443728"/>
                </a:solidFill>
                <a:latin typeface="Crimson Pro Bold" pitchFamily="34" charset="0"/>
                <a:ea typeface="Crimson Pro Bold" pitchFamily="34" charset="-122"/>
                <a:cs typeface="Crimson Pro Bold" pitchFamily="34" charset="-120"/>
              </a:rPr>
              <a:t>Attention in Time Series Analysis</a:t>
            </a:r>
            <a:endParaRPr lang="en-US" sz="3250" dirty="0"/>
          </a:p>
        </p:txBody>
      </p:sp>
      <p:sp>
        <p:nvSpPr>
          <p:cNvPr id="4" name="Text 1"/>
          <p:cNvSpPr/>
          <p:nvPr/>
        </p:nvSpPr>
        <p:spPr>
          <a:xfrm>
            <a:off x="6066592" y="1224796"/>
            <a:ext cx="7983617" cy="1060609"/>
          </a:xfrm>
          <a:prstGeom prst="rect">
            <a:avLst/>
          </a:prstGeom>
          <a:noFill/>
          <a:ln/>
        </p:spPr>
        <p:txBody>
          <a:bodyPr wrap="square" lIns="0" tIns="0" rIns="0" bIns="0" rtlCol="0" anchor="t"/>
          <a:lstStyle/>
          <a:p>
            <a:pPr indent="0" marL="0">
              <a:lnSpc>
                <a:spcPts val="2050"/>
              </a:lnSpc>
              <a:buNone/>
            </a:pPr>
            <a:r>
              <a:rPr lang="en-US" sz="1300" dirty="0">
                <a:solidFill>
                  <a:srgbClr val="443728"/>
                </a:solidFill>
                <a:latin typeface="Open Sans" pitchFamily="34" charset="0"/>
                <a:ea typeface="Open Sans" pitchFamily="34" charset="-122"/>
                <a:cs typeface="Open Sans" pitchFamily="34" charset="-120"/>
              </a:rPr>
              <a:t>Attention mechanisms have been successfully applied to time series analysis, enhancing the ability of models to capture long-term dependencies and focus on relevant historical information. In this domain, attention allows models to selectively focus on important time steps or features when making predictions or classifications.</a:t>
            </a:r>
            <a:endParaRPr lang="en-US" sz="1300" dirty="0"/>
          </a:p>
        </p:txBody>
      </p:sp>
      <p:sp>
        <p:nvSpPr>
          <p:cNvPr id="5" name="Text 2"/>
          <p:cNvSpPr/>
          <p:nvPr/>
        </p:nvSpPr>
        <p:spPr>
          <a:xfrm>
            <a:off x="6066592" y="2471857"/>
            <a:ext cx="7983617" cy="795457"/>
          </a:xfrm>
          <a:prstGeom prst="rect">
            <a:avLst/>
          </a:prstGeom>
          <a:noFill/>
          <a:ln/>
        </p:spPr>
        <p:txBody>
          <a:bodyPr wrap="square" lIns="0" tIns="0" rIns="0" bIns="0" rtlCol="0" anchor="t"/>
          <a:lstStyle/>
          <a:p>
            <a:pPr indent="0" marL="0">
              <a:lnSpc>
                <a:spcPts val="2050"/>
              </a:lnSpc>
              <a:buNone/>
            </a:pPr>
            <a:r>
              <a:rPr lang="en-US" sz="1300" dirty="0">
                <a:solidFill>
                  <a:srgbClr val="443728"/>
                </a:solidFill>
                <a:latin typeface="Open Sans" pitchFamily="34" charset="0"/>
                <a:ea typeface="Open Sans" pitchFamily="34" charset="-122"/>
                <a:cs typeface="Open Sans" pitchFamily="34" charset="-120"/>
              </a:rPr>
              <a:t>For tasks such as time series forecasting, attention can help the model identify and leverage relevant historical patterns. In anomaly detection, attention mechanisms can assist in focusing on unusual patterns or deviations from normal behavior.</a:t>
            </a:r>
            <a:endParaRPr lang="en-US" sz="1300" dirty="0"/>
          </a:p>
        </p:txBody>
      </p:sp>
      <p:sp>
        <p:nvSpPr>
          <p:cNvPr id="6" name="Shape 3"/>
          <p:cNvSpPr/>
          <p:nvPr/>
        </p:nvSpPr>
        <p:spPr>
          <a:xfrm>
            <a:off x="6303764" y="3453765"/>
            <a:ext cx="22860" cy="4317683"/>
          </a:xfrm>
          <a:prstGeom prst="roundRect">
            <a:avLst>
              <a:gd name="adj" fmla="val 304600"/>
            </a:avLst>
          </a:prstGeom>
          <a:solidFill>
            <a:srgbClr val="D1C8C6"/>
          </a:solidFill>
          <a:ln/>
        </p:spPr>
      </p:sp>
      <p:sp>
        <p:nvSpPr>
          <p:cNvPr id="7" name="Shape 4"/>
          <p:cNvSpPr/>
          <p:nvPr/>
        </p:nvSpPr>
        <p:spPr>
          <a:xfrm>
            <a:off x="6478845" y="3815239"/>
            <a:ext cx="580192" cy="22860"/>
          </a:xfrm>
          <a:prstGeom prst="roundRect">
            <a:avLst>
              <a:gd name="adj" fmla="val 304600"/>
            </a:avLst>
          </a:prstGeom>
          <a:solidFill>
            <a:srgbClr val="D1C8C6"/>
          </a:solidFill>
          <a:ln/>
        </p:spPr>
      </p:sp>
      <p:sp>
        <p:nvSpPr>
          <p:cNvPr id="8" name="Shape 5"/>
          <p:cNvSpPr/>
          <p:nvPr/>
        </p:nvSpPr>
        <p:spPr>
          <a:xfrm>
            <a:off x="6128683" y="3640217"/>
            <a:ext cx="373023" cy="373023"/>
          </a:xfrm>
          <a:prstGeom prst="roundRect">
            <a:avLst>
              <a:gd name="adj" fmla="val 18667"/>
            </a:avLst>
          </a:prstGeom>
          <a:solidFill>
            <a:srgbClr val="EBE2E0"/>
          </a:solidFill>
          <a:ln w="7620">
            <a:solidFill>
              <a:srgbClr val="D1C8C6"/>
            </a:solidFill>
            <a:prstDash val="solid"/>
          </a:ln>
        </p:spPr>
      </p:sp>
      <p:sp>
        <p:nvSpPr>
          <p:cNvPr id="9" name="Text 6"/>
          <p:cNvSpPr/>
          <p:nvPr/>
        </p:nvSpPr>
        <p:spPr>
          <a:xfrm>
            <a:off x="6268700" y="3702368"/>
            <a:ext cx="92988" cy="248722"/>
          </a:xfrm>
          <a:prstGeom prst="rect">
            <a:avLst/>
          </a:prstGeom>
          <a:noFill/>
          <a:ln/>
        </p:spPr>
        <p:txBody>
          <a:bodyPr wrap="none" lIns="0" tIns="0" rIns="0" bIns="0" rtlCol="0" anchor="t"/>
          <a:lstStyle/>
          <a:p>
            <a:pPr algn="ctr" indent="0" marL="0">
              <a:lnSpc>
                <a:spcPts val="1950"/>
              </a:lnSpc>
              <a:buNone/>
            </a:pPr>
            <a:r>
              <a:rPr lang="en-US" sz="1950" b="1" dirty="0">
                <a:solidFill>
                  <a:srgbClr val="443728"/>
                </a:solidFill>
                <a:latin typeface="Crimson Pro Bold" pitchFamily="34" charset="0"/>
                <a:ea typeface="Crimson Pro Bold" pitchFamily="34" charset="-122"/>
                <a:cs typeface="Crimson Pro Bold" pitchFamily="34" charset="-120"/>
              </a:rPr>
              <a:t>1</a:t>
            </a:r>
            <a:endParaRPr lang="en-US" sz="1950" dirty="0"/>
          </a:p>
        </p:txBody>
      </p:sp>
      <p:sp>
        <p:nvSpPr>
          <p:cNvPr id="10" name="Text 7"/>
          <p:cNvSpPr/>
          <p:nvPr/>
        </p:nvSpPr>
        <p:spPr>
          <a:xfrm>
            <a:off x="7226975" y="3619500"/>
            <a:ext cx="2072283" cy="259080"/>
          </a:xfrm>
          <a:prstGeom prst="rect">
            <a:avLst/>
          </a:prstGeom>
          <a:noFill/>
          <a:ln/>
        </p:spPr>
        <p:txBody>
          <a:bodyPr wrap="none" lIns="0" tIns="0" rIns="0" bIns="0" rtlCol="0" anchor="t"/>
          <a:lstStyle/>
          <a:p>
            <a:pPr algn="l" indent="0" marL="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Historical Data</a:t>
            </a:r>
            <a:endParaRPr lang="en-US" sz="1600" dirty="0"/>
          </a:p>
        </p:txBody>
      </p:sp>
      <p:sp>
        <p:nvSpPr>
          <p:cNvPr id="11" name="Text 8"/>
          <p:cNvSpPr/>
          <p:nvPr/>
        </p:nvSpPr>
        <p:spPr>
          <a:xfrm>
            <a:off x="7226975" y="3977997"/>
            <a:ext cx="6823234" cy="265152"/>
          </a:xfrm>
          <a:prstGeom prst="rect">
            <a:avLst/>
          </a:prstGeom>
          <a:noFill/>
          <a:ln/>
        </p:spPr>
        <p:txBody>
          <a:bodyPr wrap="none" lIns="0" tIns="0" rIns="0" bIns="0" rtlCol="0" anchor="t"/>
          <a:lstStyle/>
          <a:p>
            <a:pPr algn="l" indent="0" marL="0">
              <a:lnSpc>
                <a:spcPts val="2050"/>
              </a:lnSpc>
              <a:buNone/>
            </a:pPr>
            <a:r>
              <a:rPr lang="en-US" sz="1300" dirty="0">
                <a:solidFill>
                  <a:srgbClr val="443728"/>
                </a:solidFill>
                <a:latin typeface="Open Sans" pitchFamily="34" charset="0"/>
                <a:ea typeface="Open Sans" pitchFamily="34" charset="-122"/>
                <a:cs typeface="Open Sans" pitchFamily="34" charset="-120"/>
              </a:rPr>
              <a:t>Past time series values</a:t>
            </a:r>
            <a:endParaRPr lang="en-US" sz="1300" dirty="0"/>
          </a:p>
        </p:txBody>
      </p:sp>
      <p:sp>
        <p:nvSpPr>
          <p:cNvPr id="12" name="Shape 9"/>
          <p:cNvSpPr/>
          <p:nvPr/>
        </p:nvSpPr>
        <p:spPr>
          <a:xfrm>
            <a:off x="6478845" y="4936093"/>
            <a:ext cx="580192" cy="22860"/>
          </a:xfrm>
          <a:prstGeom prst="roundRect">
            <a:avLst>
              <a:gd name="adj" fmla="val 304600"/>
            </a:avLst>
          </a:prstGeom>
          <a:solidFill>
            <a:srgbClr val="D1C8C6"/>
          </a:solidFill>
          <a:ln/>
        </p:spPr>
      </p:sp>
      <p:sp>
        <p:nvSpPr>
          <p:cNvPr id="13" name="Shape 10"/>
          <p:cNvSpPr/>
          <p:nvPr/>
        </p:nvSpPr>
        <p:spPr>
          <a:xfrm>
            <a:off x="6128683" y="4761071"/>
            <a:ext cx="373023" cy="373023"/>
          </a:xfrm>
          <a:prstGeom prst="roundRect">
            <a:avLst>
              <a:gd name="adj" fmla="val 18667"/>
            </a:avLst>
          </a:prstGeom>
          <a:solidFill>
            <a:srgbClr val="EBE2E0"/>
          </a:solidFill>
          <a:ln w="7620">
            <a:solidFill>
              <a:srgbClr val="D1C8C6"/>
            </a:solidFill>
            <a:prstDash val="solid"/>
          </a:ln>
        </p:spPr>
      </p:sp>
      <p:sp>
        <p:nvSpPr>
          <p:cNvPr id="14" name="Text 11"/>
          <p:cNvSpPr/>
          <p:nvPr/>
        </p:nvSpPr>
        <p:spPr>
          <a:xfrm>
            <a:off x="6251793" y="4823222"/>
            <a:ext cx="126802" cy="248722"/>
          </a:xfrm>
          <a:prstGeom prst="rect">
            <a:avLst/>
          </a:prstGeom>
          <a:noFill/>
          <a:ln/>
        </p:spPr>
        <p:txBody>
          <a:bodyPr wrap="none" lIns="0" tIns="0" rIns="0" bIns="0" rtlCol="0" anchor="t"/>
          <a:lstStyle/>
          <a:p>
            <a:pPr algn="ctr" indent="0" marL="0">
              <a:lnSpc>
                <a:spcPts val="1950"/>
              </a:lnSpc>
              <a:buNone/>
            </a:pPr>
            <a:r>
              <a:rPr lang="en-US" sz="1950" b="1" dirty="0">
                <a:solidFill>
                  <a:srgbClr val="443728"/>
                </a:solidFill>
                <a:latin typeface="Crimson Pro Bold" pitchFamily="34" charset="0"/>
                <a:ea typeface="Crimson Pro Bold" pitchFamily="34" charset="-122"/>
                <a:cs typeface="Crimson Pro Bold" pitchFamily="34" charset="-120"/>
              </a:rPr>
              <a:t>2</a:t>
            </a:r>
            <a:endParaRPr lang="en-US" sz="1950" dirty="0"/>
          </a:p>
        </p:txBody>
      </p:sp>
      <p:sp>
        <p:nvSpPr>
          <p:cNvPr id="15" name="Text 12"/>
          <p:cNvSpPr/>
          <p:nvPr/>
        </p:nvSpPr>
        <p:spPr>
          <a:xfrm>
            <a:off x="7226975" y="4740354"/>
            <a:ext cx="2072283" cy="259080"/>
          </a:xfrm>
          <a:prstGeom prst="rect">
            <a:avLst/>
          </a:prstGeom>
          <a:noFill/>
          <a:ln/>
        </p:spPr>
        <p:txBody>
          <a:bodyPr wrap="none" lIns="0" tIns="0" rIns="0" bIns="0" rtlCol="0" anchor="t"/>
          <a:lstStyle/>
          <a:p>
            <a:pPr algn="l" indent="0" marL="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Attention Computation</a:t>
            </a:r>
            <a:endParaRPr lang="en-US" sz="1600" dirty="0"/>
          </a:p>
        </p:txBody>
      </p:sp>
      <p:sp>
        <p:nvSpPr>
          <p:cNvPr id="16" name="Text 13"/>
          <p:cNvSpPr/>
          <p:nvPr/>
        </p:nvSpPr>
        <p:spPr>
          <a:xfrm>
            <a:off x="7226975" y="5098852"/>
            <a:ext cx="6823234" cy="265152"/>
          </a:xfrm>
          <a:prstGeom prst="rect">
            <a:avLst/>
          </a:prstGeom>
          <a:noFill/>
          <a:ln/>
        </p:spPr>
        <p:txBody>
          <a:bodyPr wrap="none" lIns="0" tIns="0" rIns="0" bIns="0" rtlCol="0" anchor="t"/>
          <a:lstStyle/>
          <a:p>
            <a:pPr algn="l" indent="0" marL="0">
              <a:lnSpc>
                <a:spcPts val="2050"/>
              </a:lnSpc>
              <a:buNone/>
            </a:pPr>
            <a:r>
              <a:rPr lang="en-US" sz="1300" dirty="0">
                <a:solidFill>
                  <a:srgbClr val="443728"/>
                </a:solidFill>
                <a:latin typeface="Open Sans" pitchFamily="34" charset="0"/>
                <a:ea typeface="Open Sans" pitchFamily="34" charset="-122"/>
                <a:cs typeface="Open Sans" pitchFamily="34" charset="-120"/>
              </a:rPr>
              <a:t>Determine relevance of past time steps</a:t>
            </a:r>
            <a:endParaRPr lang="en-US" sz="1300" dirty="0"/>
          </a:p>
        </p:txBody>
      </p:sp>
      <p:sp>
        <p:nvSpPr>
          <p:cNvPr id="17" name="Shape 14"/>
          <p:cNvSpPr/>
          <p:nvPr/>
        </p:nvSpPr>
        <p:spPr>
          <a:xfrm>
            <a:off x="6478845" y="6056948"/>
            <a:ext cx="580192" cy="22860"/>
          </a:xfrm>
          <a:prstGeom prst="roundRect">
            <a:avLst>
              <a:gd name="adj" fmla="val 304600"/>
            </a:avLst>
          </a:prstGeom>
          <a:solidFill>
            <a:srgbClr val="D1C8C6"/>
          </a:solidFill>
          <a:ln/>
        </p:spPr>
      </p:sp>
      <p:sp>
        <p:nvSpPr>
          <p:cNvPr id="18" name="Shape 15"/>
          <p:cNvSpPr/>
          <p:nvPr/>
        </p:nvSpPr>
        <p:spPr>
          <a:xfrm>
            <a:off x="6128683" y="5881926"/>
            <a:ext cx="373023" cy="373023"/>
          </a:xfrm>
          <a:prstGeom prst="roundRect">
            <a:avLst>
              <a:gd name="adj" fmla="val 18667"/>
            </a:avLst>
          </a:prstGeom>
          <a:solidFill>
            <a:srgbClr val="EBE2E0"/>
          </a:solidFill>
          <a:ln w="7620">
            <a:solidFill>
              <a:srgbClr val="D1C8C6"/>
            </a:solidFill>
            <a:prstDash val="solid"/>
          </a:ln>
        </p:spPr>
      </p:sp>
      <p:sp>
        <p:nvSpPr>
          <p:cNvPr id="19" name="Text 16"/>
          <p:cNvSpPr/>
          <p:nvPr/>
        </p:nvSpPr>
        <p:spPr>
          <a:xfrm>
            <a:off x="6254413" y="5944076"/>
            <a:ext cx="121444" cy="248722"/>
          </a:xfrm>
          <a:prstGeom prst="rect">
            <a:avLst/>
          </a:prstGeom>
          <a:noFill/>
          <a:ln/>
        </p:spPr>
        <p:txBody>
          <a:bodyPr wrap="none" lIns="0" tIns="0" rIns="0" bIns="0" rtlCol="0" anchor="t"/>
          <a:lstStyle/>
          <a:p>
            <a:pPr algn="ctr" indent="0" marL="0">
              <a:lnSpc>
                <a:spcPts val="1950"/>
              </a:lnSpc>
              <a:buNone/>
            </a:pPr>
            <a:r>
              <a:rPr lang="en-US" sz="1950" b="1" dirty="0">
                <a:solidFill>
                  <a:srgbClr val="443728"/>
                </a:solidFill>
                <a:latin typeface="Crimson Pro Bold" pitchFamily="34" charset="0"/>
                <a:ea typeface="Crimson Pro Bold" pitchFamily="34" charset="-122"/>
                <a:cs typeface="Crimson Pro Bold" pitchFamily="34" charset="-120"/>
              </a:rPr>
              <a:t>3</a:t>
            </a:r>
            <a:endParaRPr lang="en-US" sz="1950" dirty="0"/>
          </a:p>
        </p:txBody>
      </p:sp>
      <p:sp>
        <p:nvSpPr>
          <p:cNvPr id="20" name="Text 17"/>
          <p:cNvSpPr/>
          <p:nvPr/>
        </p:nvSpPr>
        <p:spPr>
          <a:xfrm>
            <a:off x="7226975" y="5861209"/>
            <a:ext cx="2072283" cy="259080"/>
          </a:xfrm>
          <a:prstGeom prst="rect">
            <a:avLst/>
          </a:prstGeom>
          <a:noFill/>
          <a:ln/>
        </p:spPr>
        <p:txBody>
          <a:bodyPr wrap="none" lIns="0" tIns="0" rIns="0" bIns="0" rtlCol="0" anchor="t"/>
          <a:lstStyle/>
          <a:p>
            <a:pPr algn="l" indent="0" marL="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Context Vector</a:t>
            </a:r>
            <a:endParaRPr lang="en-US" sz="1600" dirty="0"/>
          </a:p>
        </p:txBody>
      </p:sp>
      <p:sp>
        <p:nvSpPr>
          <p:cNvPr id="21" name="Text 18"/>
          <p:cNvSpPr/>
          <p:nvPr/>
        </p:nvSpPr>
        <p:spPr>
          <a:xfrm>
            <a:off x="7226975" y="6219706"/>
            <a:ext cx="6823234" cy="265152"/>
          </a:xfrm>
          <a:prstGeom prst="rect">
            <a:avLst/>
          </a:prstGeom>
          <a:noFill/>
          <a:ln/>
        </p:spPr>
        <p:txBody>
          <a:bodyPr wrap="none" lIns="0" tIns="0" rIns="0" bIns="0" rtlCol="0" anchor="t"/>
          <a:lstStyle/>
          <a:p>
            <a:pPr algn="l" indent="0" marL="0">
              <a:lnSpc>
                <a:spcPts val="2050"/>
              </a:lnSpc>
              <a:buNone/>
            </a:pPr>
            <a:r>
              <a:rPr lang="en-US" sz="1300" dirty="0">
                <a:solidFill>
                  <a:srgbClr val="443728"/>
                </a:solidFill>
                <a:latin typeface="Open Sans" pitchFamily="34" charset="0"/>
                <a:ea typeface="Open Sans" pitchFamily="34" charset="-122"/>
                <a:cs typeface="Open Sans" pitchFamily="34" charset="-120"/>
              </a:rPr>
              <a:t>Weighted sum of historical information</a:t>
            </a:r>
            <a:endParaRPr lang="en-US" sz="1300" dirty="0"/>
          </a:p>
        </p:txBody>
      </p:sp>
      <p:sp>
        <p:nvSpPr>
          <p:cNvPr id="22" name="Shape 19"/>
          <p:cNvSpPr/>
          <p:nvPr/>
        </p:nvSpPr>
        <p:spPr>
          <a:xfrm>
            <a:off x="6478845" y="7177802"/>
            <a:ext cx="580192" cy="22860"/>
          </a:xfrm>
          <a:prstGeom prst="roundRect">
            <a:avLst>
              <a:gd name="adj" fmla="val 304600"/>
            </a:avLst>
          </a:prstGeom>
          <a:solidFill>
            <a:srgbClr val="D1C8C6"/>
          </a:solidFill>
          <a:ln/>
        </p:spPr>
      </p:sp>
      <p:sp>
        <p:nvSpPr>
          <p:cNvPr id="23" name="Shape 20"/>
          <p:cNvSpPr/>
          <p:nvPr/>
        </p:nvSpPr>
        <p:spPr>
          <a:xfrm>
            <a:off x="6128683" y="7002780"/>
            <a:ext cx="373023" cy="373023"/>
          </a:xfrm>
          <a:prstGeom prst="roundRect">
            <a:avLst>
              <a:gd name="adj" fmla="val 18667"/>
            </a:avLst>
          </a:prstGeom>
          <a:solidFill>
            <a:srgbClr val="EBE2E0"/>
          </a:solidFill>
          <a:ln w="7620">
            <a:solidFill>
              <a:srgbClr val="D1C8C6"/>
            </a:solidFill>
            <a:prstDash val="solid"/>
          </a:ln>
        </p:spPr>
      </p:sp>
      <p:sp>
        <p:nvSpPr>
          <p:cNvPr id="24" name="Text 21"/>
          <p:cNvSpPr/>
          <p:nvPr/>
        </p:nvSpPr>
        <p:spPr>
          <a:xfrm>
            <a:off x="6248102" y="7064931"/>
            <a:ext cx="134064" cy="248722"/>
          </a:xfrm>
          <a:prstGeom prst="rect">
            <a:avLst/>
          </a:prstGeom>
          <a:noFill/>
          <a:ln/>
        </p:spPr>
        <p:txBody>
          <a:bodyPr wrap="none" lIns="0" tIns="0" rIns="0" bIns="0" rtlCol="0" anchor="t"/>
          <a:lstStyle/>
          <a:p>
            <a:pPr algn="ctr" indent="0" marL="0">
              <a:lnSpc>
                <a:spcPts val="1950"/>
              </a:lnSpc>
              <a:buNone/>
            </a:pPr>
            <a:r>
              <a:rPr lang="en-US" sz="1950" b="1" dirty="0">
                <a:solidFill>
                  <a:srgbClr val="443728"/>
                </a:solidFill>
                <a:latin typeface="Crimson Pro Bold" pitchFamily="34" charset="0"/>
                <a:ea typeface="Crimson Pro Bold" pitchFamily="34" charset="-122"/>
                <a:cs typeface="Crimson Pro Bold" pitchFamily="34" charset="-120"/>
              </a:rPr>
              <a:t>4</a:t>
            </a:r>
            <a:endParaRPr lang="en-US" sz="1950" dirty="0"/>
          </a:p>
        </p:txBody>
      </p:sp>
      <p:sp>
        <p:nvSpPr>
          <p:cNvPr id="25" name="Text 22"/>
          <p:cNvSpPr/>
          <p:nvPr/>
        </p:nvSpPr>
        <p:spPr>
          <a:xfrm>
            <a:off x="7226975" y="6982063"/>
            <a:ext cx="2072283" cy="259080"/>
          </a:xfrm>
          <a:prstGeom prst="rect">
            <a:avLst/>
          </a:prstGeom>
          <a:noFill/>
          <a:ln/>
        </p:spPr>
        <p:txBody>
          <a:bodyPr wrap="none" lIns="0" tIns="0" rIns="0" bIns="0" rtlCol="0" anchor="t"/>
          <a:lstStyle/>
          <a:p>
            <a:pPr algn="l" indent="0" marL="0">
              <a:lnSpc>
                <a:spcPts val="2000"/>
              </a:lnSpc>
              <a:buNone/>
            </a:pPr>
            <a:r>
              <a:rPr lang="en-US" sz="1600" b="1" dirty="0">
                <a:solidFill>
                  <a:srgbClr val="443728"/>
                </a:solidFill>
                <a:latin typeface="Crimson Pro Bold" pitchFamily="34" charset="0"/>
                <a:ea typeface="Crimson Pro Bold" pitchFamily="34" charset="-122"/>
                <a:cs typeface="Crimson Pro Bold" pitchFamily="34" charset="-120"/>
              </a:rPr>
              <a:t>Prediction</a:t>
            </a:r>
            <a:endParaRPr lang="en-US" sz="1600" dirty="0"/>
          </a:p>
        </p:txBody>
      </p:sp>
      <p:sp>
        <p:nvSpPr>
          <p:cNvPr id="26" name="Text 23"/>
          <p:cNvSpPr/>
          <p:nvPr/>
        </p:nvSpPr>
        <p:spPr>
          <a:xfrm>
            <a:off x="7226975" y="7340560"/>
            <a:ext cx="6823234" cy="265152"/>
          </a:xfrm>
          <a:prstGeom prst="rect">
            <a:avLst/>
          </a:prstGeom>
          <a:noFill/>
          <a:ln/>
        </p:spPr>
        <p:txBody>
          <a:bodyPr wrap="none" lIns="0" tIns="0" rIns="0" bIns="0" rtlCol="0" anchor="t"/>
          <a:lstStyle/>
          <a:p>
            <a:pPr algn="l" indent="0" marL="0">
              <a:lnSpc>
                <a:spcPts val="2050"/>
              </a:lnSpc>
              <a:buNone/>
            </a:pPr>
            <a:r>
              <a:rPr lang="en-US" sz="1300" dirty="0">
                <a:solidFill>
                  <a:srgbClr val="443728"/>
                </a:solidFill>
                <a:latin typeface="Open Sans" pitchFamily="34" charset="0"/>
                <a:ea typeface="Open Sans" pitchFamily="34" charset="-122"/>
                <a:cs typeface="Open Sans" pitchFamily="34" charset="-120"/>
              </a:rPr>
              <a:t>Generate forecast or classification</a:t>
            </a:r>
            <a:endParaRPr lang="en-US" sz="1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64037" y="1073468"/>
            <a:ext cx="6310312" cy="771525"/>
          </a:xfrm>
          <a:prstGeom prst="rect">
            <a:avLst/>
          </a:prstGeom>
          <a:noFill/>
          <a:ln/>
        </p:spPr>
        <p:txBody>
          <a:bodyPr wrap="none" lIns="0" tIns="0" rIns="0" bIns="0" rtlCol="0" anchor="t"/>
          <a:lstStyle/>
          <a:p>
            <a:pPr indent="0" marL="0">
              <a:lnSpc>
                <a:spcPts val="6050"/>
              </a:lnSpc>
              <a:buNone/>
            </a:pPr>
            <a:r>
              <a:rPr lang="en-US" sz="4850" b="1" dirty="0">
                <a:solidFill>
                  <a:srgbClr val="443728"/>
                </a:solidFill>
                <a:latin typeface="Crimson Pro Bold" pitchFamily="34" charset="0"/>
                <a:ea typeface="Crimson Pro Bold" pitchFamily="34" charset="-122"/>
                <a:cs typeface="Crimson Pro Bold" pitchFamily="34" charset="-120"/>
              </a:rPr>
              <a:t>Cross-Lingual Attention</a:t>
            </a:r>
            <a:endParaRPr lang="en-US" sz="4850" dirty="0"/>
          </a:p>
        </p:txBody>
      </p:sp>
      <p:sp>
        <p:nvSpPr>
          <p:cNvPr id="3" name="Text 1"/>
          <p:cNvSpPr/>
          <p:nvPr/>
        </p:nvSpPr>
        <p:spPr>
          <a:xfrm>
            <a:off x="864037" y="2338745"/>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In the field of machine translation and multilingual natural language processing, cross-lingual attention has emerged as a powerful technique. This approach allows models to attend to words or phrases in one language while processing or generating text in another language.</a:t>
            </a:r>
            <a:endParaRPr lang="en-US" sz="1900" dirty="0"/>
          </a:p>
        </p:txBody>
      </p:sp>
      <p:sp>
        <p:nvSpPr>
          <p:cNvPr id="4" name="Text 2"/>
          <p:cNvSpPr/>
          <p:nvPr/>
        </p:nvSpPr>
        <p:spPr>
          <a:xfrm>
            <a:off x="864037" y="3801547"/>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Cross-lingual attention has been particularly effective in improving the quality of machine translation systems, enabling more accurate alignment between source and target languages. It has also been applied to tasks such as cross-lingual information retrieval and multilingual text classification.</a:t>
            </a:r>
            <a:endParaRPr lang="en-US" sz="1900" dirty="0"/>
          </a:p>
        </p:txBody>
      </p:sp>
      <p:sp>
        <p:nvSpPr>
          <p:cNvPr id="5" name="Text 3"/>
          <p:cNvSpPr/>
          <p:nvPr/>
        </p:nvSpPr>
        <p:spPr>
          <a:xfrm>
            <a:off x="864037" y="55111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Source Language</a:t>
            </a:r>
            <a:endParaRPr lang="en-US" sz="2400" dirty="0"/>
          </a:p>
        </p:txBody>
      </p:sp>
      <p:sp>
        <p:nvSpPr>
          <p:cNvPr id="6" name="Text 4"/>
          <p:cNvSpPr/>
          <p:nvPr/>
        </p:nvSpPr>
        <p:spPr>
          <a:xfrm>
            <a:off x="864037" y="6143744"/>
            <a:ext cx="3898821" cy="395049"/>
          </a:xfrm>
          <a:prstGeom prst="rect">
            <a:avLst/>
          </a:prstGeom>
          <a:noFill/>
          <a:ln/>
        </p:spPr>
        <p:txBody>
          <a:bodyPr wrap="non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Input text in original language</a:t>
            </a:r>
            <a:endParaRPr lang="en-US" sz="1900" dirty="0"/>
          </a:p>
        </p:txBody>
      </p:sp>
      <p:sp>
        <p:nvSpPr>
          <p:cNvPr id="7" name="Text 5"/>
          <p:cNvSpPr/>
          <p:nvPr/>
        </p:nvSpPr>
        <p:spPr>
          <a:xfrm>
            <a:off x="5372695" y="5511165"/>
            <a:ext cx="3155156"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Cross-Lingual Attention</a:t>
            </a:r>
            <a:endParaRPr lang="en-US" sz="2400" dirty="0"/>
          </a:p>
        </p:txBody>
      </p:sp>
      <p:sp>
        <p:nvSpPr>
          <p:cNvPr id="8" name="Text 6"/>
          <p:cNvSpPr/>
          <p:nvPr/>
        </p:nvSpPr>
        <p:spPr>
          <a:xfrm>
            <a:off x="5372695" y="6143744"/>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Align words/phrases across languages</a:t>
            </a:r>
            <a:endParaRPr lang="en-US" sz="1900" dirty="0"/>
          </a:p>
        </p:txBody>
      </p:sp>
      <p:sp>
        <p:nvSpPr>
          <p:cNvPr id="9" name="Text 7"/>
          <p:cNvSpPr/>
          <p:nvPr/>
        </p:nvSpPr>
        <p:spPr>
          <a:xfrm>
            <a:off x="9881354" y="55111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Target Language</a:t>
            </a:r>
            <a:endParaRPr lang="en-US" sz="2400" dirty="0"/>
          </a:p>
        </p:txBody>
      </p:sp>
      <p:sp>
        <p:nvSpPr>
          <p:cNvPr id="10" name="Text 8"/>
          <p:cNvSpPr/>
          <p:nvPr/>
        </p:nvSpPr>
        <p:spPr>
          <a:xfrm>
            <a:off x="9881354" y="6143744"/>
            <a:ext cx="3898821" cy="395049"/>
          </a:xfrm>
          <a:prstGeom prst="rect">
            <a:avLst/>
          </a:prstGeom>
          <a:noFill/>
          <a:ln/>
        </p:spPr>
        <p:txBody>
          <a:bodyPr wrap="non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Generated text in target language</a:t>
            </a:r>
            <a:endParaRPr lang="en-US" sz="1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81526" y="805815"/>
            <a:ext cx="7379970" cy="697825"/>
          </a:xfrm>
          <a:prstGeom prst="rect">
            <a:avLst/>
          </a:prstGeom>
          <a:noFill/>
          <a:ln/>
        </p:spPr>
        <p:txBody>
          <a:bodyPr wrap="none" lIns="0" tIns="0" rIns="0" bIns="0" rtlCol="0" anchor="t"/>
          <a:lstStyle/>
          <a:p>
            <a:pPr indent="0" marL="0">
              <a:lnSpc>
                <a:spcPts val="5450"/>
              </a:lnSpc>
              <a:buNone/>
            </a:pPr>
            <a:r>
              <a:rPr lang="en-US" sz="4350" b="1" dirty="0">
                <a:solidFill>
                  <a:srgbClr val="443728"/>
                </a:solidFill>
                <a:latin typeface="Crimson Pro Bold" pitchFamily="34" charset="0"/>
                <a:ea typeface="Crimson Pro Bold" pitchFamily="34" charset="-122"/>
                <a:cs typeface="Crimson Pro Bold" pitchFamily="34" charset="-120"/>
              </a:rPr>
              <a:t>Attention in Generative Models</a:t>
            </a:r>
            <a:endParaRPr lang="en-US" sz="4350" dirty="0"/>
          </a:p>
        </p:txBody>
      </p:sp>
      <p:sp>
        <p:nvSpPr>
          <p:cNvPr id="3" name="Text 1"/>
          <p:cNvSpPr/>
          <p:nvPr/>
        </p:nvSpPr>
        <p:spPr>
          <a:xfrm>
            <a:off x="781526" y="1950244"/>
            <a:ext cx="13067348" cy="1071920"/>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Attention mechanisms have played a crucial role in improving generative models, particularly in tasks involving sequential data generation. In text generation, attention allows the model to focus on relevant parts of the input or previously generated text when producing each new word or phrase.</a:t>
            </a:r>
            <a:endParaRPr lang="en-US" sz="1750" dirty="0"/>
          </a:p>
        </p:txBody>
      </p:sp>
      <p:sp>
        <p:nvSpPr>
          <p:cNvPr id="4" name="Text 2"/>
          <p:cNvSpPr/>
          <p:nvPr/>
        </p:nvSpPr>
        <p:spPr>
          <a:xfrm>
            <a:off x="781526" y="3273385"/>
            <a:ext cx="13067348" cy="1071920"/>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In image generation tasks, spatial attention mechanisms enable models to focus on specific regions when generating different parts of an image. This has led to improvements in the coherence and quality of generated images, especially in conditional generation tasks.</a:t>
            </a:r>
            <a:endParaRPr lang="en-US" sz="1750" dirty="0"/>
          </a:p>
        </p:txBody>
      </p:sp>
      <p:sp>
        <p:nvSpPr>
          <p:cNvPr id="5" name="Shape 3"/>
          <p:cNvSpPr/>
          <p:nvPr/>
        </p:nvSpPr>
        <p:spPr>
          <a:xfrm>
            <a:off x="781526" y="4596527"/>
            <a:ext cx="6422112" cy="1301948"/>
          </a:xfrm>
          <a:prstGeom prst="roundRect">
            <a:avLst>
              <a:gd name="adj" fmla="val 7204"/>
            </a:avLst>
          </a:prstGeom>
          <a:solidFill>
            <a:srgbClr val="EBE2E0"/>
          </a:solidFill>
          <a:ln w="7620">
            <a:solidFill>
              <a:srgbClr val="D1C8C6"/>
            </a:solidFill>
            <a:prstDash val="solid"/>
          </a:ln>
        </p:spPr>
      </p:sp>
      <p:sp>
        <p:nvSpPr>
          <p:cNvPr id="6" name="Text 4"/>
          <p:cNvSpPr/>
          <p:nvPr/>
        </p:nvSpPr>
        <p:spPr>
          <a:xfrm>
            <a:off x="1012388" y="4827389"/>
            <a:ext cx="2791420" cy="348972"/>
          </a:xfrm>
          <a:prstGeom prst="rect">
            <a:avLst/>
          </a:prstGeom>
          <a:noFill/>
          <a:ln/>
        </p:spPr>
        <p:txBody>
          <a:bodyPr wrap="none" lIns="0" tIns="0" rIns="0" bIns="0" rtlCol="0" anchor="t"/>
          <a:lstStyle/>
          <a:p>
            <a:pPr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Text Generation</a:t>
            </a:r>
            <a:endParaRPr lang="en-US" sz="2150" dirty="0"/>
          </a:p>
        </p:txBody>
      </p:sp>
      <p:sp>
        <p:nvSpPr>
          <p:cNvPr id="7" name="Text 5"/>
          <p:cNvSpPr/>
          <p:nvPr/>
        </p:nvSpPr>
        <p:spPr>
          <a:xfrm>
            <a:off x="1012388" y="5310307"/>
            <a:ext cx="5960388" cy="357307"/>
          </a:xfrm>
          <a:prstGeom prst="rect">
            <a:avLst/>
          </a:prstGeom>
          <a:noFill/>
          <a:ln/>
        </p:spPr>
        <p:txBody>
          <a:bodyPr wrap="non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Focus on relevant context for coherent text</a:t>
            </a:r>
            <a:endParaRPr lang="en-US" sz="1750" dirty="0"/>
          </a:p>
        </p:txBody>
      </p:sp>
      <p:sp>
        <p:nvSpPr>
          <p:cNvPr id="8" name="Shape 6"/>
          <p:cNvSpPr/>
          <p:nvPr/>
        </p:nvSpPr>
        <p:spPr>
          <a:xfrm>
            <a:off x="7426881" y="4596527"/>
            <a:ext cx="6422112" cy="1301948"/>
          </a:xfrm>
          <a:prstGeom prst="roundRect">
            <a:avLst>
              <a:gd name="adj" fmla="val 7204"/>
            </a:avLst>
          </a:prstGeom>
          <a:solidFill>
            <a:srgbClr val="EBE2E0"/>
          </a:solidFill>
          <a:ln w="7620">
            <a:solidFill>
              <a:srgbClr val="D1C8C6"/>
            </a:solidFill>
            <a:prstDash val="solid"/>
          </a:ln>
        </p:spPr>
      </p:sp>
      <p:sp>
        <p:nvSpPr>
          <p:cNvPr id="9" name="Text 7"/>
          <p:cNvSpPr/>
          <p:nvPr/>
        </p:nvSpPr>
        <p:spPr>
          <a:xfrm>
            <a:off x="7657743" y="4827389"/>
            <a:ext cx="2791420" cy="348972"/>
          </a:xfrm>
          <a:prstGeom prst="rect">
            <a:avLst/>
          </a:prstGeom>
          <a:noFill/>
          <a:ln/>
        </p:spPr>
        <p:txBody>
          <a:bodyPr wrap="none" lIns="0" tIns="0" rIns="0" bIns="0" rtlCol="0" anchor="t"/>
          <a:lstStyle/>
          <a:p>
            <a:pPr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Image Generation</a:t>
            </a:r>
            <a:endParaRPr lang="en-US" sz="2150" dirty="0"/>
          </a:p>
        </p:txBody>
      </p:sp>
      <p:sp>
        <p:nvSpPr>
          <p:cNvPr id="10" name="Text 8"/>
          <p:cNvSpPr/>
          <p:nvPr/>
        </p:nvSpPr>
        <p:spPr>
          <a:xfrm>
            <a:off x="7657743" y="5310307"/>
            <a:ext cx="5960388" cy="357307"/>
          </a:xfrm>
          <a:prstGeom prst="rect">
            <a:avLst/>
          </a:prstGeom>
          <a:noFill/>
          <a:ln/>
        </p:spPr>
        <p:txBody>
          <a:bodyPr wrap="non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Attend to spatial regions for detailed images</a:t>
            </a:r>
            <a:endParaRPr lang="en-US" sz="1750" dirty="0"/>
          </a:p>
        </p:txBody>
      </p:sp>
      <p:sp>
        <p:nvSpPr>
          <p:cNvPr id="11" name="Shape 9"/>
          <p:cNvSpPr/>
          <p:nvPr/>
        </p:nvSpPr>
        <p:spPr>
          <a:xfrm>
            <a:off x="781526" y="6121718"/>
            <a:ext cx="6422112" cy="1301948"/>
          </a:xfrm>
          <a:prstGeom prst="roundRect">
            <a:avLst>
              <a:gd name="adj" fmla="val 7204"/>
            </a:avLst>
          </a:prstGeom>
          <a:solidFill>
            <a:srgbClr val="EBE2E0"/>
          </a:solidFill>
          <a:ln w="7620">
            <a:solidFill>
              <a:srgbClr val="D1C8C6"/>
            </a:solidFill>
            <a:prstDash val="solid"/>
          </a:ln>
        </p:spPr>
      </p:sp>
      <p:sp>
        <p:nvSpPr>
          <p:cNvPr id="12" name="Text 10"/>
          <p:cNvSpPr/>
          <p:nvPr/>
        </p:nvSpPr>
        <p:spPr>
          <a:xfrm>
            <a:off x="1012388" y="6352580"/>
            <a:ext cx="2791420" cy="348972"/>
          </a:xfrm>
          <a:prstGeom prst="rect">
            <a:avLst/>
          </a:prstGeom>
          <a:noFill/>
          <a:ln/>
        </p:spPr>
        <p:txBody>
          <a:bodyPr wrap="none" lIns="0" tIns="0" rIns="0" bIns="0" rtlCol="0" anchor="t"/>
          <a:lstStyle/>
          <a:p>
            <a:pPr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Music Generation</a:t>
            </a:r>
            <a:endParaRPr lang="en-US" sz="2150" dirty="0"/>
          </a:p>
        </p:txBody>
      </p:sp>
      <p:sp>
        <p:nvSpPr>
          <p:cNvPr id="13" name="Text 11"/>
          <p:cNvSpPr/>
          <p:nvPr/>
        </p:nvSpPr>
        <p:spPr>
          <a:xfrm>
            <a:off x="1012388" y="6835497"/>
            <a:ext cx="5960388" cy="357307"/>
          </a:xfrm>
          <a:prstGeom prst="rect">
            <a:avLst/>
          </a:prstGeom>
          <a:noFill/>
          <a:ln/>
        </p:spPr>
        <p:txBody>
          <a:bodyPr wrap="non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Attention to musical structure and patterns</a:t>
            </a:r>
            <a:endParaRPr lang="en-US" sz="1750" dirty="0"/>
          </a:p>
        </p:txBody>
      </p:sp>
      <p:sp>
        <p:nvSpPr>
          <p:cNvPr id="14" name="Shape 12"/>
          <p:cNvSpPr/>
          <p:nvPr/>
        </p:nvSpPr>
        <p:spPr>
          <a:xfrm>
            <a:off x="7426881" y="6121718"/>
            <a:ext cx="6422112" cy="1301948"/>
          </a:xfrm>
          <a:prstGeom prst="roundRect">
            <a:avLst>
              <a:gd name="adj" fmla="val 7204"/>
            </a:avLst>
          </a:prstGeom>
          <a:solidFill>
            <a:srgbClr val="EBE2E0"/>
          </a:solidFill>
          <a:ln w="7620">
            <a:solidFill>
              <a:srgbClr val="D1C8C6"/>
            </a:solidFill>
            <a:prstDash val="solid"/>
          </a:ln>
        </p:spPr>
      </p:sp>
      <p:sp>
        <p:nvSpPr>
          <p:cNvPr id="15" name="Text 13"/>
          <p:cNvSpPr/>
          <p:nvPr/>
        </p:nvSpPr>
        <p:spPr>
          <a:xfrm>
            <a:off x="7657743" y="6352580"/>
            <a:ext cx="2791420" cy="348972"/>
          </a:xfrm>
          <a:prstGeom prst="rect">
            <a:avLst/>
          </a:prstGeom>
          <a:noFill/>
          <a:ln/>
        </p:spPr>
        <p:txBody>
          <a:bodyPr wrap="none" lIns="0" tIns="0" rIns="0" bIns="0" rtlCol="0" anchor="t"/>
          <a:lstStyle/>
          <a:p>
            <a:pPr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Video Generation</a:t>
            </a:r>
            <a:endParaRPr lang="en-US" sz="2150" dirty="0"/>
          </a:p>
        </p:txBody>
      </p:sp>
      <p:sp>
        <p:nvSpPr>
          <p:cNvPr id="16" name="Text 14"/>
          <p:cNvSpPr/>
          <p:nvPr/>
        </p:nvSpPr>
        <p:spPr>
          <a:xfrm>
            <a:off x="7657743" y="6835497"/>
            <a:ext cx="5960388" cy="357307"/>
          </a:xfrm>
          <a:prstGeom prst="rect">
            <a:avLst/>
          </a:prstGeom>
          <a:noFill/>
          <a:ln/>
        </p:spPr>
        <p:txBody>
          <a:bodyPr wrap="non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Temporal and spatial attention for coherent videos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696"/>
          </a:xfrm>
          <a:prstGeom prst="rect">
            <a:avLst/>
          </a:prstGeom>
        </p:spPr>
      </p:pic>
      <p:sp>
        <p:nvSpPr>
          <p:cNvPr id="3" name="Text 0"/>
          <p:cNvSpPr/>
          <p:nvPr/>
        </p:nvSpPr>
        <p:spPr>
          <a:xfrm>
            <a:off x="5966460" y="377190"/>
            <a:ext cx="5185410" cy="428625"/>
          </a:xfrm>
          <a:prstGeom prst="rect">
            <a:avLst/>
          </a:prstGeom>
          <a:noFill/>
          <a:ln/>
        </p:spPr>
        <p:txBody>
          <a:bodyPr wrap="none" lIns="0" tIns="0" rIns="0" bIns="0" rtlCol="0" anchor="t"/>
          <a:lstStyle/>
          <a:p>
            <a:pPr indent="0" marL="0">
              <a:lnSpc>
                <a:spcPts val="3350"/>
              </a:lnSpc>
              <a:buNone/>
            </a:pPr>
            <a:r>
              <a:rPr lang="en-US" sz="2700" b="1" dirty="0">
                <a:solidFill>
                  <a:srgbClr val="443728"/>
                </a:solidFill>
                <a:latin typeface="Crimson Pro Bold" pitchFamily="34" charset="0"/>
                <a:ea typeface="Crimson Pro Bold" pitchFamily="34" charset="-122"/>
                <a:cs typeface="Crimson Pro Bold" pitchFamily="34" charset="-120"/>
              </a:rPr>
              <a:t>Attention in Recommender Systems</a:t>
            </a:r>
            <a:endParaRPr lang="en-US" sz="2700" dirty="0"/>
          </a:p>
        </p:txBody>
      </p:sp>
      <p:sp>
        <p:nvSpPr>
          <p:cNvPr id="4" name="Text 1"/>
          <p:cNvSpPr/>
          <p:nvPr/>
        </p:nvSpPr>
        <p:spPr>
          <a:xfrm>
            <a:off x="5966460" y="1011555"/>
            <a:ext cx="8183880" cy="658297"/>
          </a:xfrm>
          <a:prstGeom prst="rect">
            <a:avLst/>
          </a:prstGeom>
          <a:noFill/>
          <a:ln/>
        </p:spPr>
        <p:txBody>
          <a:bodyPr wrap="square" lIns="0" tIns="0" rIns="0" bIns="0" rtlCol="0" anchor="t"/>
          <a:lstStyle/>
          <a:p>
            <a:pPr indent="0" marL="0">
              <a:lnSpc>
                <a:spcPts val="1700"/>
              </a:lnSpc>
              <a:buNone/>
            </a:pPr>
            <a:r>
              <a:rPr lang="en-US" sz="1050" dirty="0">
                <a:solidFill>
                  <a:srgbClr val="443728"/>
                </a:solidFill>
                <a:latin typeface="Open Sans" pitchFamily="34" charset="0"/>
                <a:ea typeface="Open Sans" pitchFamily="34" charset="-122"/>
                <a:cs typeface="Open Sans" pitchFamily="34" charset="-120"/>
              </a:rPr>
              <a:t>Attention mechanisms have been successfully applied to recommender systems, enhancing their ability to capture user preferences and item characteristics. In this context, attention allows the model to focus on the most relevant aspects of a user's history or an item's features when making recommendations.</a:t>
            </a:r>
            <a:endParaRPr lang="en-US" sz="1050" dirty="0"/>
          </a:p>
        </p:txBody>
      </p:sp>
      <p:sp>
        <p:nvSpPr>
          <p:cNvPr id="5" name="Text 2"/>
          <p:cNvSpPr/>
          <p:nvPr/>
        </p:nvSpPr>
        <p:spPr>
          <a:xfrm>
            <a:off x="5966460" y="1824157"/>
            <a:ext cx="8183880" cy="658297"/>
          </a:xfrm>
          <a:prstGeom prst="rect">
            <a:avLst/>
          </a:prstGeom>
          <a:noFill/>
          <a:ln/>
        </p:spPr>
        <p:txBody>
          <a:bodyPr wrap="square" lIns="0" tIns="0" rIns="0" bIns="0" rtlCol="0" anchor="t"/>
          <a:lstStyle/>
          <a:p>
            <a:pPr indent="0" marL="0">
              <a:lnSpc>
                <a:spcPts val="1700"/>
              </a:lnSpc>
              <a:buNone/>
            </a:pPr>
            <a:r>
              <a:rPr lang="en-US" sz="1050" dirty="0">
                <a:solidFill>
                  <a:srgbClr val="443728"/>
                </a:solidFill>
                <a:latin typeface="Open Sans" pitchFamily="34" charset="0"/>
                <a:ea typeface="Open Sans" pitchFamily="34" charset="-122"/>
                <a:cs typeface="Open Sans" pitchFamily="34" charset="-120"/>
              </a:rPr>
              <a:t>For example, in session-based recommendation, attention can help the model focus on the most relevant items from the user's current session. In content-based recommendation, attention mechanisms can identify the most important features of items that align with user preferences.</a:t>
            </a:r>
            <a:endParaRPr lang="en-US" sz="1050" dirty="0"/>
          </a:p>
        </p:txBody>
      </p:sp>
      <p:pic>
        <p:nvPicPr>
          <p:cNvPr id="6" name="Image 1" descr="preencoded.png">    </p:cNvPr>
          <p:cNvPicPr>
            <a:picLocks noChangeAspect="1"/>
          </p:cNvPicPr>
          <p:nvPr/>
        </p:nvPicPr>
        <p:blipFill>
          <a:blip r:embed="rId2"/>
          <a:stretch>
            <a:fillRect/>
          </a:stretch>
        </p:blipFill>
        <p:spPr>
          <a:xfrm>
            <a:off x="5966460" y="2636758"/>
            <a:ext cx="342900" cy="342900"/>
          </a:xfrm>
          <a:prstGeom prst="rect">
            <a:avLst/>
          </a:prstGeom>
        </p:spPr>
      </p:pic>
      <p:sp>
        <p:nvSpPr>
          <p:cNvPr id="7" name="Text 3"/>
          <p:cNvSpPr/>
          <p:nvPr/>
        </p:nvSpPr>
        <p:spPr>
          <a:xfrm>
            <a:off x="5966460" y="3116818"/>
            <a:ext cx="1714500" cy="214312"/>
          </a:xfrm>
          <a:prstGeom prst="rect">
            <a:avLst/>
          </a:prstGeom>
          <a:noFill/>
          <a:ln/>
        </p:spPr>
        <p:txBody>
          <a:bodyPr wrap="none" lIns="0" tIns="0" rIns="0" bIns="0" rtlCol="0" anchor="t"/>
          <a:lstStyle/>
          <a:p>
            <a:pPr algn="l" indent="0" marL="0">
              <a:lnSpc>
                <a:spcPts val="1650"/>
              </a:lnSpc>
              <a:buNone/>
            </a:pPr>
            <a:r>
              <a:rPr lang="en-US" sz="1350" b="1" dirty="0">
                <a:solidFill>
                  <a:srgbClr val="443728"/>
                </a:solidFill>
                <a:latin typeface="Crimson Pro Bold" pitchFamily="34" charset="0"/>
                <a:ea typeface="Crimson Pro Bold" pitchFamily="34" charset="-122"/>
                <a:cs typeface="Crimson Pro Bold" pitchFamily="34" charset="-120"/>
              </a:rPr>
              <a:t>User Modeling</a:t>
            </a:r>
            <a:endParaRPr lang="en-US" sz="1350" dirty="0"/>
          </a:p>
        </p:txBody>
      </p:sp>
      <p:sp>
        <p:nvSpPr>
          <p:cNvPr id="8" name="Text 4"/>
          <p:cNvSpPr/>
          <p:nvPr/>
        </p:nvSpPr>
        <p:spPr>
          <a:xfrm>
            <a:off x="5966460" y="3413403"/>
            <a:ext cx="8183880" cy="219432"/>
          </a:xfrm>
          <a:prstGeom prst="rect">
            <a:avLst/>
          </a:prstGeom>
          <a:noFill/>
          <a:ln/>
        </p:spPr>
        <p:txBody>
          <a:bodyPr wrap="non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Attend to relevant user behaviors</a:t>
            </a:r>
            <a:endParaRPr lang="en-US" sz="1050" dirty="0"/>
          </a:p>
        </p:txBody>
      </p:sp>
      <p:pic>
        <p:nvPicPr>
          <p:cNvPr id="9" name="Image 2" descr="preencoded.png">    </p:cNvPr>
          <p:cNvPicPr>
            <a:picLocks noChangeAspect="1"/>
          </p:cNvPicPr>
          <p:nvPr/>
        </p:nvPicPr>
        <p:blipFill>
          <a:blip r:embed="rId3"/>
          <a:stretch>
            <a:fillRect/>
          </a:stretch>
        </p:blipFill>
        <p:spPr>
          <a:xfrm>
            <a:off x="5966460" y="4044315"/>
            <a:ext cx="342900" cy="342900"/>
          </a:xfrm>
          <a:prstGeom prst="rect">
            <a:avLst/>
          </a:prstGeom>
        </p:spPr>
      </p:pic>
      <p:sp>
        <p:nvSpPr>
          <p:cNvPr id="10" name="Text 5"/>
          <p:cNvSpPr/>
          <p:nvPr/>
        </p:nvSpPr>
        <p:spPr>
          <a:xfrm>
            <a:off x="5966460" y="4524375"/>
            <a:ext cx="1714500" cy="214312"/>
          </a:xfrm>
          <a:prstGeom prst="rect">
            <a:avLst/>
          </a:prstGeom>
          <a:noFill/>
          <a:ln/>
        </p:spPr>
        <p:txBody>
          <a:bodyPr wrap="none" lIns="0" tIns="0" rIns="0" bIns="0" rtlCol="0" anchor="t"/>
          <a:lstStyle/>
          <a:p>
            <a:pPr algn="l" indent="0" marL="0">
              <a:lnSpc>
                <a:spcPts val="1650"/>
              </a:lnSpc>
              <a:buNone/>
            </a:pPr>
            <a:r>
              <a:rPr lang="en-US" sz="1350" b="1" dirty="0">
                <a:solidFill>
                  <a:srgbClr val="443728"/>
                </a:solidFill>
                <a:latin typeface="Crimson Pro Bold" pitchFamily="34" charset="0"/>
                <a:ea typeface="Crimson Pro Bold" pitchFamily="34" charset="-122"/>
                <a:cs typeface="Crimson Pro Bold" pitchFamily="34" charset="-120"/>
              </a:rPr>
              <a:t>Item Representation</a:t>
            </a:r>
            <a:endParaRPr lang="en-US" sz="1350" dirty="0"/>
          </a:p>
        </p:txBody>
      </p:sp>
      <p:sp>
        <p:nvSpPr>
          <p:cNvPr id="11" name="Text 6"/>
          <p:cNvSpPr/>
          <p:nvPr/>
        </p:nvSpPr>
        <p:spPr>
          <a:xfrm>
            <a:off x="5966460" y="4820960"/>
            <a:ext cx="8183880" cy="219432"/>
          </a:xfrm>
          <a:prstGeom prst="rect">
            <a:avLst/>
          </a:prstGeom>
          <a:noFill/>
          <a:ln/>
        </p:spPr>
        <p:txBody>
          <a:bodyPr wrap="non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Focus on important item features</a:t>
            </a:r>
            <a:endParaRPr lang="en-US" sz="1050" dirty="0"/>
          </a:p>
        </p:txBody>
      </p:sp>
      <p:pic>
        <p:nvPicPr>
          <p:cNvPr id="12" name="Image 3" descr="preencoded.png">    </p:cNvPr>
          <p:cNvPicPr>
            <a:picLocks noChangeAspect="1"/>
          </p:cNvPicPr>
          <p:nvPr/>
        </p:nvPicPr>
        <p:blipFill>
          <a:blip r:embed="rId4"/>
          <a:stretch>
            <a:fillRect/>
          </a:stretch>
        </p:blipFill>
        <p:spPr>
          <a:xfrm>
            <a:off x="5966460" y="5451872"/>
            <a:ext cx="342900" cy="342900"/>
          </a:xfrm>
          <a:prstGeom prst="rect">
            <a:avLst/>
          </a:prstGeom>
        </p:spPr>
      </p:pic>
      <p:sp>
        <p:nvSpPr>
          <p:cNvPr id="13" name="Text 7"/>
          <p:cNvSpPr/>
          <p:nvPr/>
        </p:nvSpPr>
        <p:spPr>
          <a:xfrm>
            <a:off x="5966460" y="5931932"/>
            <a:ext cx="1714500" cy="214312"/>
          </a:xfrm>
          <a:prstGeom prst="rect">
            <a:avLst/>
          </a:prstGeom>
          <a:noFill/>
          <a:ln/>
        </p:spPr>
        <p:txBody>
          <a:bodyPr wrap="none" lIns="0" tIns="0" rIns="0" bIns="0" rtlCol="0" anchor="t"/>
          <a:lstStyle/>
          <a:p>
            <a:pPr algn="l" indent="0" marL="0">
              <a:lnSpc>
                <a:spcPts val="1650"/>
              </a:lnSpc>
              <a:buNone/>
            </a:pPr>
            <a:r>
              <a:rPr lang="en-US" sz="1350" b="1" dirty="0">
                <a:solidFill>
                  <a:srgbClr val="443728"/>
                </a:solidFill>
                <a:latin typeface="Crimson Pro Bold" pitchFamily="34" charset="0"/>
                <a:ea typeface="Crimson Pro Bold" pitchFamily="34" charset="-122"/>
                <a:cs typeface="Crimson Pro Bold" pitchFamily="34" charset="-120"/>
              </a:rPr>
              <a:t>Historical Interactions</a:t>
            </a:r>
            <a:endParaRPr lang="en-US" sz="1350" dirty="0"/>
          </a:p>
        </p:txBody>
      </p:sp>
      <p:sp>
        <p:nvSpPr>
          <p:cNvPr id="14" name="Text 8"/>
          <p:cNvSpPr/>
          <p:nvPr/>
        </p:nvSpPr>
        <p:spPr>
          <a:xfrm>
            <a:off x="5966460" y="6228517"/>
            <a:ext cx="8183880" cy="219432"/>
          </a:xfrm>
          <a:prstGeom prst="rect">
            <a:avLst/>
          </a:prstGeom>
          <a:noFill/>
          <a:ln/>
        </p:spPr>
        <p:txBody>
          <a:bodyPr wrap="non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Weigh importance of past user-item interactions</a:t>
            </a:r>
            <a:endParaRPr lang="en-US" sz="1050" dirty="0"/>
          </a:p>
        </p:txBody>
      </p:sp>
      <p:pic>
        <p:nvPicPr>
          <p:cNvPr id="15" name="Image 4" descr="preencoded.png">    </p:cNvPr>
          <p:cNvPicPr>
            <a:picLocks noChangeAspect="1"/>
          </p:cNvPicPr>
          <p:nvPr/>
        </p:nvPicPr>
        <p:blipFill>
          <a:blip r:embed="rId5"/>
          <a:stretch>
            <a:fillRect/>
          </a:stretch>
        </p:blipFill>
        <p:spPr>
          <a:xfrm>
            <a:off x="5966460" y="6859429"/>
            <a:ext cx="342900" cy="342900"/>
          </a:xfrm>
          <a:prstGeom prst="rect">
            <a:avLst/>
          </a:prstGeom>
        </p:spPr>
      </p:pic>
      <p:sp>
        <p:nvSpPr>
          <p:cNvPr id="16" name="Text 9"/>
          <p:cNvSpPr/>
          <p:nvPr/>
        </p:nvSpPr>
        <p:spPr>
          <a:xfrm>
            <a:off x="5966460" y="7339489"/>
            <a:ext cx="2140982" cy="214312"/>
          </a:xfrm>
          <a:prstGeom prst="rect">
            <a:avLst/>
          </a:prstGeom>
          <a:noFill/>
          <a:ln/>
        </p:spPr>
        <p:txBody>
          <a:bodyPr wrap="none" lIns="0" tIns="0" rIns="0" bIns="0" rtlCol="0" anchor="t"/>
          <a:lstStyle/>
          <a:p>
            <a:pPr algn="l" indent="0" marL="0">
              <a:lnSpc>
                <a:spcPts val="1650"/>
              </a:lnSpc>
              <a:buNone/>
            </a:pPr>
            <a:r>
              <a:rPr lang="en-US" sz="1350" b="1" dirty="0">
                <a:solidFill>
                  <a:srgbClr val="443728"/>
                </a:solidFill>
                <a:latin typeface="Crimson Pro Bold" pitchFamily="34" charset="0"/>
                <a:ea typeface="Crimson Pro Bold" pitchFamily="34" charset="-122"/>
                <a:cs typeface="Crimson Pro Bold" pitchFamily="34" charset="-120"/>
              </a:rPr>
              <a:t>Recommendation Generation</a:t>
            </a:r>
            <a:endParaRPr lang="en-US" sz="1350" dirty="0"/>
          </a:p>
        </p:txBody>
      </p:sp>
      <p:sp>
        <p:nvSpPr>
          <p:cNvPr id="17" name="Text 10"/>
          <p:cNvSpPr/>
          <p:nvPr/>
        </p:nvSpPr>
        <p:spPr>
          <a:xfrm>
            <a:off x="5966460" y="7636073"/>
            <a:ext cx="8183880" cy="219432"/>
          </a:xfrm>
          <a:prstGeom prst="rect">
            <a:avLst/>
          </a:prstGeom>
          <a:noFill/>
          <a:ln/>
        </p:spPr>
        <p:txBody>
          <a:bodyPr wrap="non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Combine attended information for personalized suggestions</a:t>
            </a:r>
            <a:endParaRPr lang="en-US" sz="10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09732" y="557689"/>
            <a:ext cx="5620464" cy="633770"/>
          </a:xfrm>
          <a:prstGeom prst="rect">
            <a:avLst/>
          </a:prstGeom>
          <a:noFill/>
          <a:ln/>
        </p:spPr>
        <p:txBody>
          <a:bodyPr wrap="none" lIns="0" tIns="0" rIns="0" bIns="0" rtlCol="0" anchor="t"/>
          <a:lstStyle/>
          <a:p>
            <a:pPr indent="0" marL="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Attention in Healthcare AI</a:t>
            </a:r>
            <a:endParaRPr lang="en-US" sz="3950" dirty="0"/>
          </a:p>
        </p:txBody>
      </p:sp>
      <p:sp>
        <p:nvSpPr>
          <p:cNvPr id="3" name="Text 1"/>
          <p:cNvSpPr/>
          <p:nvPr/>
        </p:nvSpPr>
        <p:spPr>
          <a:xfrm>
            <a:off x="709732" y="1596985"/>
            <a:ext cx="13210937" cy="972979"/>
          </a:xfrm>
          <a:prstGeom prst="rect">
            <a:avLst/>
          </a:prstGeom>
          <a:noFill/>
          <a:ln/>
        </p:spPr>
        <p:txBody>
          <a:bodyPr wrap="square" lIns="0" tIns="0" rIns="0" bIns="0" rtlCol="0" anchor="t"/>
          <a:lstStyle/>
          <a:p>
            <a:pPr indent="0" marL="0">
              <a:lnSpc>
                <a:spcPts val="2550"/>
              </a:lnSpc>
              <a:buNone/>
            </a:pPr>
            <a:r>
              <a:rPr lang="en-US" sz="1550" dirty="0">
                <a:solidFill>
                  <a:srgbClr val="443728"/>
                </a:solidFill>
                <a:latin typeface="Open Sans" pitchFamily="34" charset="0"/>
                <a:ea typeface="Open Sans" pitchFamily="34" charset="-122"/>
                <a:cs typeface="Open Sans" pitchFamily="34" charset="-120"/>
              </a:rPr>
              <a:t>Attention mechanisms have found valuable applications in healthcare AI, particularly in tasks involving medical imaging and electronic health records (EHR) analysis. In medical image analysis, attention helps models focus on relevant regions or features, improving diagnostic accuracy.</a:t>
            </a:r>
            <a:endParaRPr lang="en-US" sz="1550" dirty="0"/>
          </a:p>
        </p:txBody>
      </p:sp>
      <p:sp>
        <p:nvSpPr>
          <p:cNvPr id="4" name="Text 2"/>
          <p:cNvSpPr/>
          <p:nvPr/>
        </p:nvSpPr>
        <p:spPr>
          <a:xfrm>
            <a:off x="709732" y="2798088"/>
            <a:ext cx="13210937" cy="972979"/>
          </a:xfrm>
          <a:prstGeom prst="rect">
            <a:avLst/>
          </a:prstGeom>
          <a:noFill/>
          <a:ln/>
        </p:spPr>
        <p:txBody>
          <a:bodyPr wrap="square" lIns="0" tIns="0" rIns="0" bIns="0" rtlCol="0" anchor="t"/>
          <a:lstStyle/>
          <a:p>
            <a:pPr indent="0" marL="0">
              <a:lnSpc>
                <a:spcPts val="2550"/>
              </a:lnSpc>
              <a:buNone/>
            </a:pPr>
            <a:r>
              <a:rPr lang="en-US" sz="1550" dirty="0">
                <a:solidFill>
                  <a:srgbClr val="443728"/>
                </a:solidFill>
                <a:latin typeface="Open Sans" pitchFamily="34" charset="0"/>
                <a:ea typeface="Open Sans" pitchFamily="34" charset="-122"/>
                <a:cs typeface="Open Sans" pitchFamily="34" charset="-120"/>
              </a:rPr>
              <a:t>For EHR analysis, attention mechanisms allow models to focus on the most relevant parts of a patient's medical history when making predictions or recommendations. This has led to improvements in tasks such as disease prediction, treatment recommendation, and patient risk stratification.</a:t>
            </a:r>
            <a:endParaRPr lang="en-US" sz="1550" dirty="0"/>
          </a:p>
        </p:txBody>
      </p:sp>
      <p:pic>
        <p:nvPicPr>
          <p:cNvPr id="5" name="Image 0" descr="preencoded.png">    </p:cNvPr>
          <p:cNvPicPr>
            <a:picLocks noChangeAspect="1"/>
          </p:cNvPicPr>
          <p:nvPr/>
        </p:nvPicPr>
        <p:blipFill>
          <a:blip r:embed="rId1"/>
          <a:stretch>
            <a:fillRect/>
          </a:stretch>
        </p:blipFill>
        <p:spPr>
          <a:xfrm>
            <a:off x="709732" y="3999190"/>
            <a:ext cx="4200763" cy="2596158"/>
          </a:xfrm>
          <a:prstGeom prst="rect">
            <a:avLst/>
          </a:prstGeom>
        </p:spPr>
      </p:pic>
      <p:sp>
        <p:nvSpPr>
          <p:cNvPr id="6" name="Text 3"/>
          <p:cNvSpPr/>
          <p:nvPr/>
        </p:nvSpPr>
        <p:spPr>
          <a:xfrm>
            <a:off x="709732" y="6848832"/>
            <a:ext cx="2535079" cy="316825"/>
          </a:xfrm>
          <a:prstGeom prst="rect">
            <a:avLst/>
          </a:prstGeom>
          <a:noFill/>
          <a:ln/>
        </p:spPr>
        <p:txBody>
          <a:bodyPr wrap="none" lIns="0" tIns="0" rIns="0" bIns="0" rtlCol="0" anchor="t"/>
          <a:lstStyle/>
          <a:p>
            <a:pPr algn="l" indent="0" marL="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Medical Imaging</a:t>
            </a:r>
            <a:endParaRPr lang="en-US" sz="1950" dirty="0"/>
          </a:p>
        </p:txBody>
      </p:sp>
      <p:sp>
        <p:nvSpPr>
          <p:cNvPr id="7" name="Text 4"/>
          <p:cNvSpPr/>
          <p:nvPr/>
        </p:nvSpPr>
        <p:spPr>
          <a:xfrm>
            <a:off x="709732" y="7287339"/>
            <a:ext cx="4200763" cy="648653"/>
          </a:xfrm>
          <a:prstGeom prst="rect">
            <a:avLst/>
          </a:prstGeom>
          <a:noFill/>
          <a:ln/>
        </p:spPr>
        <p:txBody>
          <a:bodyPr wrap="square" lIns="0" tIns="0" rIns="0" bIns="0" rtlCol="0" anchor="t"/>
          <a:lstStyle/>
          <a:p>
            <a:pPr algn="l" indent="0" marL="0">
              <a:lnSpc>
                <a:spcPts val="2550"/>
              </a:lnSpc>
              <a:buNone/>
            </a:pPr>
            <a:r>
              <a:rPr lang="en-US" sz="1550" dirty="0">
                <a:solidFill>
                  <a:srgbClr val="443728"/>
                </a:solidFill>
                <a:latin typeface="Open Sans" pitchFamily="34" charset="0"/>
                <a:ea typeface="Open Sans" pitchFamily="34" charset="-122"/>
                <a:cs typeface="Open Sans" pitchFamily="34" charset="-120"/>
              </a:rPr>
              <a:t>Attention focuses on relevant anatomical features</a:t>
            </a:r>
            <a:endParaRPr lang="en-US" sz="1550" dirty="0"/>
          </a:p>
        </p:txBody>
      </p:sp>
      <p:pic>
        <p:nvPicPr>
          <p:cNvPr id="8" name="Image 1" descr="preencoded.png">    </p:cNvPr>
          <p:cNvPicPr>
            <a:picLocks noChangeAspect="1"/>
          </p:cNvPicPr>
          <p:nvPr/>
        </p:nvPicPr>
        <p:blipFill>
          <a:blip r:embed="rId2"/>
          <a:stretch>
            <a:fillRect/>
          </a:stretch>
        </p:blipFill>
        <p:spPr>
          <a:xfrm>
            <a:off x="5214699" y="3999190"/>
            <a:ext cx="4200882" cy="2596277"/>
          </a:xfrm>
          <a:prstGeom prst="rect">
            <a:avLst/>
          </a:prstGeom>
        </p:spPr>
      </p:pic>
      <p:sp>
        <p:nvSpPr>
          <p:cNvPr id="9" name="Text 5"/>
          <p:cNvSpPr/>
          <p:nvPr/>
        </p:nvSpPr>
        <p:spPr>
          <a:xfrm>
            <a:off x="5214699" y="6848951"/>
            <a:ext cx="2535079" cy="316825"/>
          </a:xfrm>
          <a:prstGeom prst="rect">
            <a:avLst/>
          </a:prstGeom>
          <a:noFill/>
          <a:ln/>
        </p:spPr>
        <p:txBody>
          <a:bodyPr wrap="none" lIns="0" tIns="0" rIns="0" bIns="0" rtlCol="0" anchor="t"/>
          <a:lstStyle/>
          <a:p>
            <a:pPr algn="l" indent="0" marL="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EHR Analysis</a:t>
            </a:r>
            <a:endParaRPr lang="en-US" sz="1950" dirty="0"/>
          </a:p>
        </p:txBody>
      </p:sp>
      <p:sp>
        <p:nvSpPr>
          <p:cNvPr id="10" name="Text 6"/>
          <p:cNvSpPr/>
          <p:nvPr/>
        </p:nvSpPr>
        <p:spPr>
          <a:xfrm>
            <a:off x="5214699" y="7287458"/>
            <a:ext cx="4200882" cy="648653"/>
          </a:xfrm>
          <a:prstGeom prst="rect">
            <a:avLst/>
          </a:prstGeom>
          <a:noFill/>
          <a:ln/>
        </p:spPr>
        <p:txBody>
          <a:bodyPr wrap="square" lIns="0" tIns="0" rIns="0" bIns="0" rtlCol="0" anchor="t"/>
          <a:lstStyle/>
          <a:p>
            <a:pPr algn="l" indent="0" marL="0">
              <a:lnSpc>
                <a:spcPts val="2550"/>
              </a:lnSpc>
              <a:buNone/>
            </a:pPr>
            <a:r>
              <a:rPr lang="en-US" sz="1550" dirty="0">
                <a:solidFill>
                  <a:srgbClr val="443728"/>
                </a:solidFill>
                <a:latin typeface="Open Sans" pitchFamily="34" charset="0"/>
                <a:ea typeface="Open Sans" pitchFamily="34" charset="-122"/>
                <a:cs typeface="Open Sans" pitchFamily="34" charset="-120"/>
              </a:rPr>
              <a:t>Model attends to crucial elements of patient history</a:t>
            </a:r>
            <a:endParaRPr lang="en-US" sz="1550" dirty="0"/>
          </a:p>
        </p:txBody>
      </p:sp>
      <p:pic>
        <p:nvPicPr>
          <p:cNvPr id="11" name="Image 2" descr="preencoded.png">    </p:cNvPr>
          <p:cNvPicPr>
            <a:picLocks noChangeAspect="1"/>
          </p:cNvPicPr>
          <p:nvPr/>
        </p:nvPicPr>
        <p:blipFill>
          <a:blip r:embed="rId3"/>
          <a:stretch>
            <a:fillRect/>
          </a:stretch>
        </p:blipFill>
        <p:spPr>
          <a:xfrm>
            <a:off x="9719786" y="3999190"/>
            <a:ext cx="4200882" cy="2596277"/>
          </a:xfrm>
          <a:prstGeom prst="rect">
            <a:avLst/>
          </a:prstGeom>
        </p:spPr>
      </p:pic>
      <p:sp>
        <p:nvSpPr>
          <p:cNvPr id="12" name="Text 7"/>
          <p:cNvSpPr/>
          <p:nvPr/>
        </p:nvSpPr>
        <p:spPr>
          <a:xfrm>
            <a:off x="9719786" y="6848951"/>
            <a:ext cx="2535079" cy="316825"/>
          </a:xfrm>
          <a:prstGeom prst="rect">
            <a:avLst/>
          </a:prstGeom>
          <a:noFill/>
          <a:ln/>
        </p:spPr>
        <p:txBody>
          <a:bodyPr wrap="none" lIns="0" tIns="0" rIns="0" bIns="0" rtlCol="0" anchor="t"/>
          <a:lstStyle/>
          <a:p>
            <a:pPr algn="l" indent="0" marL="0">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Patient Monitoring</a:t>
            </a:r>
            <a:endParaRPr lang="en-US" sz="1950" dirty="0"/>
          </a:p>
        </p:txBody>
      </p:sp>
      <p:sp>
        <p:nvSpPr>
          <p:cNvPr id="13" name="Text 8"/>
          <p:cNvSpPr/>
          <p:nvPr/>
        </p:nvSpPr>
        <p:spPr>
          <a:xfrm>
            <a:off x="9719786" y="7287458"/>
            <a:ext cx="4200882" cy="648653"/>
          </a:xfrm>
          <a:prstGeom prst="rect">
            <a:avLst/>
          </a:prstGeom>
          <a:noFill/>
          <a:ln/>
        </p:spPr>
        <p:txBody>
          <a:bodyPr wrap="square" lIns="0" tIns="0" rIns="0" bIns="0" rtlCol="0" anchor="t"/>
          <a:lstStyle/>
          <a:p>
            <a:pPr algn="l" indent="0" marL="0">
              <a:lnSpc>
                <a:spcPts val="2550"/>
              </a:lnSpc>
              <a:buNone/>
            </a:pPr>
            <a:r>
              <a:rPr lang="en-US" sz="1550" dirty="0">
                <a:solidFill>
                  <a:srgbClr val="443728"/>
                </a:solidFill>
                <a:latin typeface="Open Sans" pitchFamily="34" charset="0"/>
                <a:ea typeface="Open Sans" pitchFamily="34" charset="-122"/>
                <a:cs typeface="Open Sans" pitchFamily="34" charset="-120"/>
              </a:rPr>
              <a:t>Attention identifies important changes in patient condition</a:t>
            </a:r>
            <a:endParaRPr lang="en-US" sz="15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2599" y="791885"/>
            <a:ext cx="6922175" cy="707588"/>
          </a:xfrm>
          <a:prstGeom prst="rect">
            <a:avLst/>
          </a:prstGeom>
          <a:noFill/>
          <a:ln/>
        </p:spPr>
        <p:txBody>
          <a:bodyPr wrap="none" lIns="0" tIns="0" rIns="0" bIns="0" rtlCol="0" anchor="t"/>
          <a:lstStyle/>
          <a:p>
            <a:pP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Explainable AI and Attention</a:t>
            </a:r>
            <a:endParaRPr lang="en-US" sz="4450" dirty="0"/>
          </a:p>
        </p:txBody>
      </p:sp>
      <p:sp>
        <p:nvSpPr>
          <p:cNvPr id="3" name="Text 1"/>
          <p:cNvSpPr/>
          <p:nvPr/>
        </p:nvSpPr>
        <p:spPr>
          <a:xfrm>
            <a:off x="792599" y="1952387"/>
            <a:ext cx="13045202" cy="1086922"/>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Attention mechanisms have contributed significantly to the field of explainable AI, providing a means to interpret and visualize the decision-making process of deep learning models. By examining attention weights, researchers and practitioners can gain insights into which parts of the input the model is focusing on when making predictions or decisions.</a:t>
            </a:r>
            <a:endParaRPr lang="en-US" sz="1750" dirty="0"/>
          </a:p>
        </p:txBody>
      </p:sp>
      <p:sp>
        <p:nvSpPr>
          <p:cNvPr id="4" name="Text 2"/>
          <p:cNvSpPr/>
          <p:nvPr/>
        </p:nvSpPr>
        <p:spPr>
          <a:xfrm>
            <a:off x="792599" y="3293983"/>
            <a:ext cx="13045202" cy="1086922"/>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However, it's important to note that while attention weights can provide valuable insights, they should not be considered as definitive explanations of model behavior. Ongoing research is exploring more robust methods for leveraging attention in explainable AI.</a:t>
            </a:r>
            <a:endParaRPr lang="en-US" sz="1750" dirty="0"/>
          </a:p>
        </p:txBody>
      </p:sp>
      <p:sp>
        <p:nvSpPr>
          <p:cNvPr id="5" name="Shape 3"/>
          <p:cNvSpPr/>
          <p:nvPr/>
        </p:nvSpPr>
        <p:spPr>
          <a:xfrm>
            <a:off x="792599" y="4890254"/>
            <a:ext cx="509468" cy="509468"/>
          </a:xfrm>
          <a:prstGeom prst="roundRect">
            <a:avLst>
              <a:gd name="adj" fmla="val 18669"/>
            </a:avLst>
          </a:prstGeom>
          <a:solidFill>
            <a:srgbClr val="EBE2E0"/>
          </a:solidFill>
          <a:ln w="7620">
            <a:solidFill>
              <a:srgbClr val="D1C8C6"/>
            </a:solidFill>
            <a:prstDash val="solid"/>
          </a:ln>
        </p:spPr>
      </p:sp>
      <p:sp>
        <p:nvSpPr>
          <p:cNvPr id="6" name="Text 4"/>
          <p:cNvSpPr/>
          <p:nvPr/>
        </p:nvSpPr>
        <p:spPr>
          <a:xfrm>
            <a:off x="983813" y="4975146"/>
            <a:ext cx="127040" cy="339685"/>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7" name="Text 5"/>
          <p:cNvSpPr/>
          <p:nvPr/>
        </p:nvSpPr>
        <p:spPr>
          <a:xfrm>
            <a:off x="1528524" y="4890254"/>
            <a:ext cx="2830711" cy="353854"/>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Attention Visualization</a:t>
            </a:r>
            <a:endParaRPr lang="en-US" sz="2200" dirty="0"/>
          </a:p>
        </p:txBody>
      </p:sp>
      <p:sp>
        <p:nvSpPr>
          <p:cNvPr id="8" name="Text 6"/>
          <p:cNvSpPr/>
          <p:nvPr/>
        </p:nvSpPr>
        <p:spPr>
          <a:xfrm>
            <a:off x="1528524" y="5379958"/>
            <a:ext cx="5673447" cy="362307"/>
          </a:xfrm>
          <a:prstGeom prst="rect">
            <a:avLst/>
          </a:prstGeom>
          <a:noFill/>
          <a:ln/>
        </p:spPr>
        <p:txBody>
          <a:bodyPr wrap="non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Graphical representation of attention weights</a:t>
            </a:r>
            <a:endParaRPr lang="en-US" sz="1750" dirty="0"/>
          </a:p>
        </p:txBody>
      </p:sp>
      <p:sp>
        <p:nvSpPr>
          <p:cNvPr id="9" name="Shape 7"/>
          <p:cNvSpPr/>
          <p:nvPr/>
        </p:nvSpPr>
        <p:spPr>
          <a:xfrm>
            <a:off x="7428428" y="4890254"/>
            <a:ext cx="509468" cy="509468"/>
          </a:xfrm>
          <a:prstGeom prst="roundRect">
            <a:avLst>
              <a:gd name="adj" fmla="val 18669"/>
            </a:avLst>
          </a:prstGeom>
          <a:solidFill>
            <a:srgbClr val="EBE2E0"/>
          </a:solidFill>
          <a:ln w="7620">
            <a:solidFill>
              <a:srgbClr val="D1C8C6"/>
            </a:solidFill>
            <a:prstDash val="solid"/>
          </a:ln>
        </p:spPr>
      </p:sp>
      <p:sp>
        <p:nvSpPr>
          <p:cNvPr id="10" name="Text 8"/>
          <p:cNvSpPr/>
          <p:nvPr/>
        </p:nvSpPr>
        <p:spPr>
          <a:xfrm>
            <a:off x="7596545" y="4975146"/>
            <a:ext cx="173117" cy="339685"/>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1" name="Text 9"/>
          <p:cNvSpPr/>
          <p:nvPr/>
        </p:nvSpPr>
        <p:spPr>
          <a:xfrm>
            <a:off x="8164354" y="4890254"/>
            <a:ext cx="2830711" cy="353854"/>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Feature Importance</a:t>
            </a:r>
            <a:endParaRPr lang="en-US" sz="2200" dirty="0"/>
          </a:p>
        </p:txBody>
      </p:sp>
      <p:sp>
        <p:nvSpPr>
          <p:cNvPr id="12" name="Text 10"/>
          <p:cNvSpPr/>
          <p:nvPr/>
        </p:nvSpPr>
        <p:spPr>
          <a:xfrm>
            <a:off x="8164354" y="5379958"/>
            <a:ext cx="5673447" cy="362307"/>
          </a:xfrm>
          <a:prstGeom prst="rect">
            <a:avLst/>
          </a:prstGeom>
          <a:noFill/>
          <a:ln/>
        </p:spPr>
        <p:txBody>
          <a:bodyPr wrap="non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Identifying crucial input elements for predictions</a:t>
            </a:r>
            <a:endParaRPr lang="en-US" sz="1750" dirty="0"/>
          </a:p>
        </p:txBody>
      </p:sp>
      <p:sp>
        <p:nvSpPr>
          <p:cNvPr id="13" name="Shape 11"/>
          <p:cNvSpPr/>
          <p:nvPr/>
        </p:nvSpPr>
        <p:spPr>
          <a:xfrm>
            <a:off x="792599" y="6223397"/>
            <a:ext cx="509468" cy="509468"/>
          </a:xfrm>
          <a:prstGeom prst="roundRect">
            <a:avLst>
              <a:gd name="adj" fmla="val 18669"/>
            </a:avLst>
          </a:prstGeom>
          <a:solidFill>
            <a:srgbClr val="EBE2E0"/>
          </a:solidFill>
          <a:ln w="7620">
            <a:solidFill>
              <a:srgbClr val="D1C8C6"/>
            </a:solidFill>
            <a:prstDash val="solid"/>
          </a:ln>
        </p:spPr>
      </p:sp>
      <p:sp>
        <p:nvSpPr>
          <p:cNvPr id="14" name="Text 12"/>
          <p:cNvSpPr/>
          <p:nvPr/>
        </p:nvSpPr>
        <p:spPr>
          <a:xfrm>
            <a:off x="964406" y="6308288"/>
            <a:ext cx="165854" cy="339685"/>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5" name="Text 13"/>
          <p:cNvSpPr/>
          <p:nvPr/>
        </p:nvSpPr>
        <p:spPr>
          <a:xfrm>
            <a:off x="1528524" y="6223397"/>
            <a:ext cx="2830711" cy="353854"/>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Decision Tracing</a:t>
            </a:r>
            <a:endParaRPr lang="en-US" sz="2200" dirty="0"/>
          </a:p>
        </p:txBody>
      </p:sp>
      <p:sp>
        <p:nvSpPr>
          <p:cNvPr id="16" name="Text 14"/>
          <p:cNvSpPr/>
          <p:nvPr/>
        </p:nvSpPr>
        <p:spPr>
          <a:xfrm>
            <a:off x="1528524" y="6713101"/>
            <a:ext cx="5673447" cy="362307"/>
          </a:xfrm>
          <a:prstGeom prst="rect">
            <a:avLst/>
          </a:prstGeom>
          <a:noFill/>
          <a:ln/>
        </p:spPr>
        <p:txBody>
          <a:bodyPr wrap="non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Following attention patterns through model layers</a:t>
            </a:r>
            <a:endParaRPr lang="en-US" sz="1750" dirty="0"/>
          </a:p>
        </p:txBody>
      </p:sp>
      <p:sp>
        <p:nvSpPr>
          <p:cNvPr id="17" name="Shape 15"/>
          <p:cNvSpPr/>
          <p:nvPr/>
        </p:nvSpPr>
        <p:spPr>
          <a:xfrm>
            <a:off x="7428428" y="6223397"/>
            <a:ext cx="509468" cy="509468"/>
          </a:xfrm>
          <a:prstGeom prst="roundRect">
            <a:avLst>
              <a:gd name="adj" fmla="val 18669"/>
            </a:avLst>
          </a:prstGeom>
          <a:solidFill>
            <a:srgbClr val="EBE2E0"/>
          </a:solidFill>
          <a:ln w="7620">
            <a:solidFill>
              <a:srgbClr val="D1C8C6"/>
            </a:solidFill>
            <a:prstDash val="solid"/>
          </a:ln>
        </p:spPr>
      </p:sp>
      <p:sp>
        <p:nvSpPr>
          <p:cNvPr id="18" name="Text 16"/>
          <p:cNvSpPr/>
          <p:nvPr/>
        </p:nvSpPr>
        <p:spPr>
          <a:xfrm>
            <a:off x="7591544" y="6308288"/>
            <a:ext cx="183118" cy="339685"/>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4</a:t>
            </a:r>
            <a:endParaRPr lang="en-US" sz="2650" dirty="0"/>
          </a:p>
        </p:txBody>
      </p:sp>
      <p:sp>
        <p:nvSpPr>
          <p:cNvPr id="19" name="Text 17"/>
          <p:cNvSpPr/>
          <p:nvPr/>
        </p:nvSpPr>
        <p:spPr>
          <a:xfrm>
            <a:off x="8164354" y="6223397"/>
            <a:ext cx="3242310" cy="353854"/>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Interpretability Challenges</a:t>
            </a:r>
            <a:endParaRPr lang="en-US" sz="2200" dirty="0"/>
          </a:p>
        </p:txBody>
      </p:sp>
      <p:sp>
        <p:nvSpPr>
          <p:cNvPr id="20" name="Text 18"/>
          <p:cNvSpPr/>
          <p:nvPr/>
        </p:nvSpPr>
        <p:spPr>
          <a:xfrm>
            <a:off x="8164354" y="6713101"/>
            <a:ext cx="5673447" cy="724614"/>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Addressing limitations in attention-based explanations</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625322"/>
          </a:xfrm>
          <a:prstGeom prst="rect">
            <a:avLst/>
          </a:prstGeom>
        </p:spPr>
      </p:pic>
      <p:sp>
        <p:nvSpPr>
          <p:cNvPr id="3" name="Text 0"/>
          <p:cNvSpPr/>
          <p:nvPr/>
        </p:nvSpPr>
        <p:spPr>
          <a:xfrm>
            <a:off x="572095" y="1984296"/>
            <a:ext cx="5451634" cy="406241"/>
          </a:xfrm>
          <a:prstGeom prst="rect">
            <a:avLst/>
          </a:prstGeom>
          <a:noFill/>
          <a:ln/>
        </p:spPr>
        <p:txBody>
          <a:bodyPr wrap="none" lIns="0" tIns="0" rIns="0" bIns="0" rtlCol="0" anchor="t"/>
          <a:lstStyle/>
          <a:p>
            <a:pPr indent="0" marL="0">
              <a:lnSpc>
                <a:spcPts val="3150"/>
              </a:lnSpc>
              <a:buNone/>
            </a:pPr>
            <a:r>
              <a:rPr lang="en-US" sz="2550" b="1" dirty="0">
                <a:solidFill>
                  <a:srgbClr val="443728"/>
                </a:solidFill>
                <a:latin typeface="Crimson Pro Bold" pitchFamily="34" charset="0"/>
                <a:ea typeface="Crimson Pro Bold" pitchFamily="34" charset="-122"/>
                <a:cs typeface="Crimson Pro Bold" pitchFamily="34" charset="-120"/>
              </a:rPr>
              <a:t>Future Directions in Attention Research</a:t>
            </a:r>
            <a:endParaRPr lang="en-US" sz="2550" dirty="0"/>
          </a:p>
        </p:txBody>
      </p:sp>
      <p:sp>
        <p:nvSpPr>
          <p:cNvPr id="4" name="Text 1"/>
          <p:cNvSpPr/>
          <p:nvPr/>
        </p:nvSpPr>
        <p:spPr>
          <a:xfrm>
            <a:off x="572095" y="2585561"/>
            <a:ext cx="13486209" cy="416004"/>
          </a:xfrm>
          <a:prstGeom prst="rect">
            <a:avLst/>
          </a:prstGeom>
          <a:noFill/>
          <a:ln/>
        </p:spPr>
        <p:txBody>
          <a:bodyPr wrap="square" lIns="0" tIns="0" rIns="0" bIns="0" rtlCol="0" anchor="t"/>
          <a:lstStyle/>
          <a:p>
            <a:pPr indent="0" marL="0">
              <a:lnSpc>
                <a:spcPts val="1600"/>
              </a:lnSpc>
              <a:buNone/>
            </a:pPr>
            <a:r>
              <a:rPr lang="en-US" sz="1000" dirty="0">
                <a:solidFill>
                  <a:srgbClr val="443728"/>
                </a:solidFill>
                <a:latin typeface="Open Sans" pitchFamily="34" charset="0"/>
                <a:ea typeface="Open Sans" pitchFamily="34" charset="-122"/>
                <a:cs typeface="Open Sans" pitchFamily="34" charset="-120"/>
              </a:rPr>
              <a:t>As attention mechanisms continue to evolve, several promising research directions are emerging. One area of focus is the development of more efficient attention methods to handle increasingly large datasets and models. Another is the exploration of novel attention architectures that can capture more complex relationships in data.</a:t>
            </a:r>
            <a:endParaRPr lang="en-US" sz="1000" dirty="0"/>
          </a:p>
        </p:txBody>
      </p:sp>
      <p:sp>
        <p:nvSpPr>
          <p:cNvPr id="5" name="Text 2"/>
          <p:cNvSpPr/>
          <p:nvPr/>
        </p:nvSpPr>
        <p:spPr>
          <a:xfrm>
            <a:off x="572095" y="3147774"/>
            <a:ext cx="13486209" cy="416004"/>
          </a:xfrm>
          <a:prstGeom prst="rect">
            <a:avLst/>
          </a:prstGeom>
          <a:noFill/>
          <a:ln/>
        </p:spPr>
        <p:txBody>
          <a:bodyPr wrap="square" lIns="0" tIns="0" rIns="0" bIns="0" rtlCol="0" anchor="t"/>
          <a:lstStyle/>
          <a:p>
            <a:pPr indent="0" marL="0">
              <a:lnSpc>
                <a:spcPts val="1600"/>
              </a:lnSpc>
              <a:buNone/>
            </a:pPr>
            <a:r>
              <a:rPr lang="en-US" sz="1000" dirty="0">
                <a:solidFill>
                  <a:srgbClr val="443728"/>
                </a:solidFill>
                <a:latin typeface="Open Sans" pitchFamily="34" charset="0"/>
                <a:ea typeface="Open Sans" pitchFamily="34" charset="-122"/>
                <a:cs typeface="Open Sans" pitchFamily="34" charset="-120"/>
              </a:rPr>
              <a:t>Researchers are also investigating the integration of attention with other AI techniques, such as reinforcement learning and causal inference. Additionally, there's growing interest in developing attention mechanisms that can operate across multiple modalities and time scales simultaneously.</a:t>
            </a:r>
            <a:endParaRPr lang="en-US" sz="1000" dirty="0"/>
          </a:p>
        </p:txBody>
      </p:sp>
      <p:pic>
        <p:nvPicPr>
          <p:cNvPr id="6" name="Image 1" descr="preencoded.png">    </p:cNvPr>
          <p:cNvPicPr>
            <a:picLocks noChangeAspect="1"/>
          </p:cNvPicPr>
          <p:nvPr/>
        </p:nvPicPr>
        <p:blipFill>
          <a:blip r:embed="rId2"/>
          <a:stretch>
            <a:fillRect/>
          </a:stretch>
        </p:blipFill>
        <p:spPr>
          <a:xfrm>
            <a:off x="572095" y="3709988"/>
            <a:ext cx="650081" cy="1040130"/>
          </a:xfrm>
          <a:prstGeom prst="rect">
            <a:avLst/>
          </a:prstGeom>
        </p:spPr>
      </p:pic>
      <p:sp>
        <p:nvSpPr>
          <p:cNvPr id="7" name="Text 3"/>
          <p:cNvSpPr/>
          <p:nvPr/>
        </p:nvSpPr>
        <p:spPr>
          <a:xfrm>
            <a:off x="1417201" y="3840004"/>
            <a:ext cx="1625322" cy="203121"/>
          </a:xfrm>
          <a:prstGeom prst="rect">
            <a:avLst/>
          </a:prstGeom>
          <a:noFill/>
          <a:ln/>
        </p:spPr>
        <p:txBody>
          <a:bodyPr wrap="none" lIns="0" tIns="0" rIns="0" bIns="0" rtlCol="0" anchor="t"/>
          <a:lstStyle/>
          <a:p>
            <a:pPr algn="l" indent="0" marL="0">
              <a:lnSpc>
                <a:spcPts val="1550"/>
              </a:lnSpc>
              <a:buNone/>
            </a:pPr>
            <a:r>
              <a:rPr lang="en-US" sz="1250" b="1" dirty="0">
                <a:solidFill>
                  <a:srgbClr val="443728"/>
                </a:solidFill>
                <a:latin typeface="Crimson Pro Bold" pitchFamily="34" charset="0"/>
                <a:ea typeface="Crimson Pro Bold" pitchFamily="34" charset="-122"/>
                <a:cs typeface="Crimson Pro Bold" pitchFamily="34" charset="-120"/>
              </a:rPr>
              <a:t>Efficient Attention</a:t>
            </a:r>
            <a:endParaRPr lang="en-US" sz="1250" dirty="0"/>
          </a:p>
        </p:txBody>
      </p:sp>
      <p:sp>
        <p:nvSpPr>
          <p:cNvPr id="8" name="Text 4"/>
          <p:cNvSpPr/>
          <p:nvPr/>
        </p:nvSpPr>
        <p:spPr>
          <a:xfrm>
            <a:off x="1417201" y="4121110"/>
            <a:ext cx="12641104" cy="208002"/>
          </a:xfrm>
          <a:prstGeom prst="rect">
            <a:avLst/>
          </a:prstGeom>
          <a:noFill/>
          <a:ln/>
        </p:spPr>
        <p:txBody>
          <a:bodyPr wrap="none" lIns="0" tIns="0" rIns="0" bIns="0" rtlCol="0" anchor="t"/>
          <a:lstStyle/>
          <a:p>
            <a:pPr algn="l" indent="0" marL="0">
              <a:lnSpc>
                <a:spcPts val="1600"/>
              </a:lnSpc>
              <a:buNone/>
            </a:pPr>
            <a:r>
              <a:rPr lang="en-US" sz="1000" dirty="0">
                <a:solidFill>
                  <a:srgbClr val="443728"/>
                </a:solidFill>
                <a:latin typeface="Open Sans" pitchFamily="34" charset="0"/>
                <a:ea typeface="Open Sans" pitchFamily="34" charset="-122"/>
                <a:cs typeface="Open Sans" pitchFamily="34" charset="-120"/>
              </a:rPr>
              <a:t>Scaling to larger datasets and models</a:t>
            </a:r>
            <a:endParaRPr lang="en-US" sz="1000" dirty="0"/>
          </a:p>
        </p:txBody>
      </p:sp>
      <p:pic>
        <p:nvPicPr>
          <p:cNvPr id="9" name="Image 2" descr="preencoded.png">    </p:cNvPr>
          <p:cNvPicPr>
            <a:picLocks noChangeAspect="1"/>
          </p:cNvPicPr>
          <p:nvPr/>
        </p:nvPicPr>
        <p:blipFill>
          <a:blip r:embed="rId3"/>
          <a:stretch>
            <a:fillRect/>
          </a:stretch>
        </p:blipFill>
        <p:spPr>
          <a:xfrm>
            <a:off x="572095" y="4750117"/>
            <a:ext cx="650081" cy="1040130"/>
          </a:xfrm>
          <a:prstGeom prst="rect">
            <a:avLst/>
          </a:prstGeom>
        </p:spPr>
      </p:pic>
      <p:sp>
        <p:nvSpPr>
          <p:cNvPr id="10" name="Text 5"/>
          <p:cNvSpPr/>
          <p:nvPr/>
        </p:nvSpPr>
        <p:spPr>
          <a:xfrm>
            <a:off x="1417201" y="4880134"/>
            <a:ext cx="1625322" cy="203121"/>
          </a:xfrm>
          <a:prstGeom prst="rect">
            <a:avLst/>
          </a:prstGeom>
          <a:noFill/>
          <a:ln/>
        </p:spPr>
        <p:txBody>
          <a:bodyPr wrap="none" lIns="0" tIns="0" rIns="0" bIns="0" rtlCol="0" anchor="t"/>
          <a:lstStyle/>
          <a:p>
            <a:pPr algn="l" indent="0" marL="0">
              <a:lnSpc>
                <a:spcPts val="1550"/>
              </a:lnSpc>
              <a:buNone/>
            </a:pPr>
            <a:r>
              <a:rPr lang="en-US" sz="1250" b="1" dirty="0">
                <a:solidFill>
                  <a:srgbClr val="443728"/>
                </a:solidFill>
                <a:latin typeface="Crimson Pro Bold" pitchFamily="34" charset="0"/>
                <a:ea typeface="Crimson Pro Bold" pitchFamily="34" charset="-122"/>
                <a:cs typeface="Crimson Pro Bold" pitchFamily="34" charset="-120"/>
              </a:rPr>
              <a:t>Novel Architectures</a:t>
            </a:r>
            <a:endParaRPr lang="en-US" sz="1250" dirty="0"/>
          </a:p>
        </p:txBody>
      </p:sp>
      <p:sp>
        <p:nvSpPr>
          <p:cNvPr id="11" name="Text 6"/>
          <p:cNvSpPr/>
          <p:nvPr/>
        </p:nvSpPr>
        <p:spPr>
          <a:xfrm>
            <a:off x="1417201" y="5161240"/>
            <a:ext cx="12641104" cy="208002"/>
          </a:xfrm>
          <a:prstGeom prst="rect">
            <a:avLst/>
          </a:prstGeom>
          <a:noFill/>
          <a:ln/>
        </p:spPr>
        <p:txBody>
          <a:bodyPr wrap="none" lIns="0" tIns="0" rIns="0" bIns="0" rtlCol="0" anchor="t"/>
          <a:lstStyle/>
          <a:p>
            <a:pPr algn="l" indent="0" marL="0">
              <a:lnSpc>
                <a:spcPts val="1600"/>
              </a:lnSpc>
              <a:buNone/>
            </a:pPr>
            <a:r>
              <a:rPr lang="en-US" sz="1000" dirty="0">
                <a:solidFill>
                  <a:srgbClr val="443728"/>
                </a:solidFill>
                <a:latin typeface="Open Sans" pitchFamily="34" charset="0"/>
                <a:ea typeface="Open Sans" pitchFamily="34" charset="-122"/>
                <a:cs typeface="Open Sans" pitchFamily="34" charset="-120"/>
              </a:rPr>
              <a:t>Capturing more complex relationships</a:t>
            </a:r>
            <a:endParaRPr lang="en-US" sz="1000" dirty="0"/>
          </a:p>
        </p:txBody>
      </p:sp>
      <p:pic>
        <p:nvPicPr>
          <p:cNvPr id="12" name="Image 3" descr="preencoded.png">    </p:cNvPr>
          <p:cNvPicPr>
            <a:picLocks noChangeAspect="1"/>
          </p:cNvPicPr>
          <p:nvPr/>
        </p:nvPicPr>
        <p:blipFill>
          <a:blip r:embed="rId4"/>
          <a:stretch>
            <a:fillRect/>
          </a:stretch>
        </p:blipFill>
        <p:spPr>
          <a:xfrm>
            <a:off x="572095" y="5790247"/>
            <a:ext cx="650081" cy="1040130"/>
          </a:xfrm>
          <a:prstGeom prst="rect">
            <a:avLst/>
          </a:prstGeom>
        </p:spPr>
      </p:pic>
      <p:sp>
        <p:nvSpPr>
          <p:cNvPr id="13" name="Text 7"/>
          <p:cNvSpPr/>
          <p:nvPr/>
        </p:nvSpPr>
        <p:spPr>
          <a:xfrm>
            <a:off x="1417201" y="5920264"/>
            <a:ext cx="1625322" cy="203121"/>
          </a:xfrm>
          <a:prstGeom prst="rect">
            <a:avLst/>
          </a:prstGeom>
          <a:noFill/>
          <a:ln/>
        </p:spPr>
        <p:txBody>
          <a:bodyPr wrap="none" lIns="0" tIns="0" rIns="0" bIns="0" rtlCol="0" anchor="t"/>
          <a:lstStyle/>
          <a:p>
            <a:pPr algn="l" indent="0" marL="0">
              <a:lnSpc>
                <a:spcPts val="1550"/>
              </a:lnSpc>
              <a:buNone/>
            </a:pPr>
            <a:r>
              <a:rPr lang="en-US" sz="1250" b="1" dirty="0">
                <a:solidFill>
                  <a:srgbClr val="443728"/>
                </a:solidFill>
                <a:latin typeface="Crimson Pro Bold" pitchFamily="34" charset="0"/>
                <a:ea typeface="Crimson Pro Bold" pitchFamily="34" charset="-122"/>
                <a:cs typeface="Crimson Pro Bold" pitchFamily="34" charset="-120"/>
              </a:rPr>
              <a:t>Cross-Modal Attention</a:t>
            </a:r>
            <a:endParaRPr lang="en-US" sz="1250" dirty="0"/>
          </a:p>
        </p:txBody>
      </p:sp>
      <p:sp>
        <p:nvSpPr>
          <p:cNvPr id="14" name="Text 8"/>
          <p:cNvSpPr/>
          <p:nvPr/>
        </p:nvSpPr>
        <p:spPr>
          <a:xfrm>
            <a:off x="1417201" y="6201370"/>
            <a:ext cx="12641104" cy="208002"/>
          </a:xfrm>
          <a:prstGeom prst="rect">
            <a:avLst/>
          </a:prstGeom>
          <a:noFill/>
          <a:ln/>
        </p:spPr>
        <p:txBody>
          <a:bodyPr wrap="none" lIns="0" tIns="0" rIns="0" bIns="0" rtlCol="0" anchor="t"/>
          <a:lstStyle/>
          <a:p>
            <a:pPr algn="l" indent="0" marL="0">
              <a:lnSpc>
                <a:spcPts val="1600"/>
              </a:lnSpc>
              <a:buNone/>
            </a:pPr>
            <a:r>
              <a:rPr lang="en-US" sz="1000" dirty="0">
                <a:solidFill>
                  <a:srgbClr val="443728"/>
                </a:solidFill>
                <a:latin typeface="Open Sans" pitchFamily="34" charset="0"/>
                <a:ea typeface="Open Sans" pitchFamily="34" charset="-122"/>
                <a:cs typeface="Open Sans" pitchFamily="34" charset="-120"/>
              </a:rPr>
              <a:t>Integrating information across different data types</a:t>
            </a:r>
            <a:endParaRPr lang="en-US" sz="1000" dirty="0"/>
          </a:p>
        </p:txBody>
      </p:sp>
      <p:pic>
        <p:nvPicPr>
          <p:cNvPr id="15" name="Image 4" descr="preencoded.png">    </p:cNvPr>
          <p:cNvPicPr>
            <a:picLocks noChangeAspect="1"/>
          </p:cNvPicPr>
          <p:nvPr/>
        </p:nvPicPr>
        <p:blipFill>
          <a:blip r:embed="rId5"/>
          <a:stretch>
            <a:fillRect/>
          </a:stretch>
        </p:blipFill>
        <p:spPr>
          <a:xfrm>
            <a:off x="572095" y="6830378"/>
            <a:ext cx="650081" cy="1040130"/>
          </a:xfrm>
          <a:prstGeom prst="rect">
            <a:avLst/>
          </a:prstGeom>
        </p:spPr>
      </p:pic>
      <p:sp>
        <p:nvSpPr>
          <p:cNvPr id="16" name="Text 9"/>
          <p:cNvSpPr/>
          <p:nvPr/>
        </p:nvSpPr>
        <p:spPr>
          <a:xfrm>
            <a:off x="1417201" y="6960394"/>
            <a:ext cx="1625322" cy="203121"/>
          </a:xfrm>
          <a:prstGeom prst="rect">
            <a:avLst/>
          </a:prstGeom>
          <a:noFill/>
          <a:ln/>
        </p:spPr>
        <p:txBody>
          <a:bodyPr wrap="none" lIns="0" tIns="0" rIns="0" bIns="0" rtlCol="0" anchor="t"/>
          <a:lstStyle/>
          <a:p>
            <a:pPr algn="l" indent="0" marL="0">
              <a:lnSpc>
                <a:spcPts val="1550"/>
              </a:lnSpc>
              <a:buNone/>
            </a:pPr>
            <a:r>
              <a:rPr lang="en-US" sz="1250" b="1" dirty="0">
                <a:solidFill>
                  <a:srgbClr val="443728"/>
                </a:solidFill>
                <a:latin typeface="Crimson Pro Bold" pitchFamily="34" charset="0"/>
                <a:ea typeface="Crimson Pro Bold" pitchFamily="34" charset="-122"/>
                <a:cs typeface="Crimson Pro Bold" pitchFamily="34" charset="-120"/>
              </a:rPr>
              <a:t>Causal Attention</a:t>
            </a:r>
            <a:endParaRPr lang="en-US" sz="1250" dirty="0"/>
          </a:p>
        </p:txBody>
      </p:sp>
      <p:sp>
        <p:nvSpPr>
          <p:cNvPr id="17" name="Text 10"/>
          <p:cNvSpPr/>
          <p:nvPr/>
        </p:nvSpPr>
        <p:spPr>
          <a:xfrm>
            <a:off x="1417201" y="7241500"/>
            <a:ext cx="12641104" cy="208002"/>
          </a:xfrm>
          <a:prstGeom prst="rect">
            <a:avLst/>
          </a:prstGeom>
          <a:noFill/>
          <a:ln/>
        </p:spPr>
        <p:txBody>
          <a:bodyPr wrap="none" lIns="0" tIns="0" rIns="0" bIns="0" rtlCol="0" anchor="t"/>
          <a:lstStyle/>
          <a:p>
            <a:pPr algn="l" indent="0" marL="0">
              <a:lnSpc>
                <a:spcPts val="1600"/>
              </a:lnSpc>
              <a:buNone/>
            </a:pPr>
            <a:r>
              <a:rPr lang="en-US" sz="1000" dirty="0">
                <a:solidFill>
                  <a:srgbClr val="443728"/>
                </a:solidFill>
                <a:latin typeface="Open Sans" pitchFamily="34" charset="0"/>
                <a:ea typeface="Open Sans" pitchFamily="34" charset="-122"/>
                <a:cs typeface="Open Sans" pitchFamily="34" charset="-120"/>
              </a:rPr>
              <a:t>Incorporating causal reasoning into attention mechanisms</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52531"/>
          </a:xfrm>
          <a:prstGeom prst="rect">
            <a:avLst/>
          </a:prstGeom>
        </p:spPr>
      </p:pic>
      <p:sp>
        <p:nvSpPr>
          <p:cNvPr id="3" name="Text 0"/>
          <p:cNvSpPr/>
          <p:nvPr/>
        </p:nvSpPr>
        <p:spPr>
          <a:xfrm>
            <a:off x="602694" y="2626043"/>
            <a:ext cx="7035879" cy="538163"/>
          </a:xfrm>
          <a:prstGeom prst="rect">
            <a:avLst/>
          </a:prstGeom>
          <a:noFill/>
          <a:ln/>
        </p:spPr>
        <p:txBody>
          <a:bodyPr wrap="none" lIns="0" tIns="0" rIns="0" bIns="0" rtlCol="0" anchor="t"/>
          <a:lstStyle/>
          <a:p>
            <a:pPr indent="0" marL="0">
              <a:lnSpc>
                <a:spcPts val="4200"/>
              </a:lnSpc>
              <a:buNone/>
            </a:pPr>
            <a:r>
              <a:rPr lang="en-US" sz="3350" b="1" dirty="0">
                <a:solidFill>
                  <a:srgbClr val="443728"/>
                </a:solidFill>
                <a:latin typeface="Crimson Pro Bold" pitchFamily="34" charset="0"/>
                <a:ea typeface="Crimson Pro Bold" pitchFamily="34" charset="-122"/>
                <a:cs typeface="Crimson Pro Bold" pitchFamily="34" charset="-120"/>
              </a:rPr>
              <a:t>Historical Context of Attention Studies</a:t>
            </a:r>
            <a:endParaRPr lang="en-US" sz="3350" dirty="0"/>
          </a:p>
        </p:txBody>
      </p:sp>
      <p:sp>
        <p:nvSpPr>
          <p:cNvPr id="4" name="Text 1"/>
          <p:cNvSpPr/>
          <p:nvPr/>
        </p:nvSpPr>
        <p:spPr>
          <a:xfrm>
            <a:off x="602694" y="3422452"/>
            <a:ext cx="13425011" cy="550783"/>
          </a:xfrm>
          <a:prstGeom prst="rect">
            <a:avLst/>
          </a:prstGeom>
          <a:noFill/>
          <a:ln/>
        </p:spPr>
        <p:txBody>
          <a:bodyPr wrap="square" lIns="0" tIns="0" rIns="0" bIns="0" rtlCol="0" anchor="t"/>
          <a:lstStyle/>
          <a:p>
            <a:pPr indent="0" marL="0">
              <a:lnSpc>
                <a:spcPts val="2150"/>
              </a:lnSpc>
              <a:buNone/>
            </a:pPr>
            <a:r>
              <a:rPr lang="en-US" sz="1350" dirty="0">
                <a:solidFill>
                  <a:srgbClr val="443728"/>
                </a:solidFill>
                <a:latin typeface="Open Sans" pitchFamily="34" charset="0"/>
                <a:ea typeface="Open Sans" pitchFamily="34" charset="-122"/>
                <a:cs typeface="Open Sans" pitchFamily="34" charset="-120"/>
              </a:rPr>
              <a:t>The study of attention in cognitive neuroscience dates back to the 19th century. Scientists have long been fascinated by how the brain selects and processes information from the environment. This rich history of research has laid the foundation for modern understanding of attention mechanisms.</a:t>
            </a:r>
            <a:endParaRPr lang="en-US" sz="1350" dirty="0"/>
          </a:p>
        </p:txBody>
      </p:sp>
      <p:sp>
        <p:nvSpPr>
          <p:cNvPr id="5" name="Text 2"/>
          <p:cNvSpPr/>
          <p:nvPr/>
        </p:nvSpPr>
        <p:spPr>
          <a:xfrm>
            <a:off x="602694" y="4166949"/>
            <a:ext cx="13425011" cy="550783"/>
          </a:xfrm>
          <a:prstGeom prst="rect">
            <a:avLst/>
          </a:prstGeom>
          <a:noFill/>
          <a:ln/>
        </p:spPr>
        <p:txBody>
          <a:bodyPr wrap="square" lIns="0" tIns="0" rIns="0" bIns="0" rtlCol="0" anchor="t"/>
          <a:lstStyle/>
          <a:p>
            <a:pPr indent="0" marL="0">
              <a:lnSpc>
                <a:spcPts val="2150"/>
              </a:lnSpc>
              <a:buNone/>
            </a:pPr>
            <a:r>
              <a:rPr lang="en-US" sz="1350" dirty="0">
                <a:solidFill>
                  <a:srgbClr val="443728"/>
                </a:solidFill>
                <a:latin typeface="Open Sans" pitchFamily="34" charset="0"/>
                <a:ea typeface="Open Sans" pitchFamily="34" charset="-122"/>
                <a:cs typeface="Open Sans" pitchFamily="34" charset="-120"/>
              </a:rPr>
              <a:t>Over time, various theories and models have been proposed to explain the cognitive processes underlying attention. These studies have contributed significantly to our current knowledge and have inspired the development of attention mechanisms in artificial intelligence.</a:t>
            </a:r>
            <a:endParaRPr lang="en-US" sz="1350" dirty="0"/>
          </a:p>
        </p:txBody>
      </p:sp>
      <p:sp>
        <p:nvSpPr>
          <p:cNvPr id="6" name="Shape 3"/>
          <p:cNvSpPr/>
          <p:nvPr/>
        </p:nvSpPr>
        <p:spPr>
          <a:xfrm>
            <a:off x="602694" y="6334006"/>
            <a:ext cx="13425011" cy="22860"/>
          </a:xfrm>
          <a:prstGeom prst="roundRect">
            <a:avLst>
              <a:gd name="adj" fmla="val 316387"/>
            </a:avLst>
          </a:prstGeom>
          <a:solidFill>
            <a:srgbClr val="D1C8C6"/>
          </a:solidFill>
          <a:ln/>
        </p:spPr>
      </p:sp>
      <p:sp>
        <p:nvSpPr>
          <p:cNvPr id="7" name="Shape 4"/>
          <p:cNvSpPr/>
          <p:nvPr/>
        </p:nvSpPr>
        <p:spPr>
          <a:xfrm>
            <a:off x="3904417" y="5731312"/>
            <a:ext cx="22860" cy="602694"/>
          </a:xfrm>
          <a:prstGeom prst="roundRect">
            <a:avLst>
              <a:gd name="adj" fmla="val 316387"/>
            </a:avLst>
          </a:prstGeom>
          <a:solidFill>
            <a:srgbClr val="D1C8C6"/>
          </a:solidFill>
          <a:ln/>
        </p:spPr>
      </p:sp>
      <p:sp>
        <p:nvSpPr>
          <p:cNvPr id="8" name="Shape 5"/>
          <p:cNvSpPr/>
          <p:nvPr/>
        </p:nvSpPr>
        <p:spPr>
          <a:xfrm>
            <a:off x="3722132" y="6140291"/>
            <a:ext cx="387429" cy="387429"/>
          </a:xfrm>
          <a:prstGeom prst="roundRect">
            <a:avLst>
              <a:gd name="adj" fmla="val 18668"/>
            </a:avLst>
          </a:prstGeom>
          <a:solidFill>
            <a:srgbClr val="EBE2E0"/>
          </a:solidFill>
          <a:ln w="7620">
            <a:solidFill>
              <a:srgbClr val="D1C8C6"/>
            </a:solidFill>
            <a:prstDash val="solid"/>
          </a:ln>
        </p:spPr>
      </p:sp>
      <p:sp>
        <p:nvSpPr>
          <p:cNvPr id="9" name="Text 6"/>
          <p:cNvSpPr/>
          <p:nvPr/>
        </p:nvSpPr>
        <p:spPr>
          <a:xfrm>
            <a:off x="3867507" y="6204823"/>
            <a:ext cx="96560" cy="258366"/>
          </a:xfrm>
          <a:prstGeom prst="rect">
            <a:avLst/>
          </a:prstGeom>
          <a:noFill/>
          <a:ln/>
        </p:spPr>
        <p:txBody>
          <a:bodyPr wrap="none" lIns="0" tIns="0" rIns="0" bIns="0" rtlCol="0" anchor="t"/>
          <a:lstStyle/>
          <a:p>
            <a:pPr algn="ctr" indent="0" marL="0">
              <a:lnSpc>
                <a:spcPts val="2000"/>
              </a:lnSpc>
              <a:buNone/>
            </a:pPr>
            <a:r>
              <a:rPr lang="en-US" sz="2000" b="1" dirty="0">
                <a:solidFill>
                  <a:srgbClr val="443728"/>
                </a:solidFill>
                <a:latin typeface="Crimson Pro Bold" pitchFamily="34" charset="0"/>
                <a:ea typeface="Crimson Pro Bold" pitchFamily="34" charset="-122"/>
                <a:cs typeface="Crimson Pro Bold" pitchFamily="34" charset="-120"/>
              </a:rPr>
              <a:t>1</a:t>
            </a:r>
            <a:endParaRPr lang="en-US" sz="2000" dirty="0"/>
          </a:p>
        </p:txBody>
      </p:sp>
      <p:sp>
        <p:nvSpPr>
          <p:cNvPr id="10" name="Text 7"/>
          <p:cNvSpPr/>
          <p:nvPr/>
        </p:nvSpPr>
        <p:spPr>
          <a:xfrm>
            <a:off x="2839641" y="4911447"/>
            <a:ext cx="2152531" cy="269081"/>
          </a:xfrm>
          <a:prstGeom prst="rect">
            <a:avLst/>
          </a:prstGeom>
          <a:noFill/>
          <a:ln/>
        </p:spPr>
        <p:txBody>
          <a:bodyPr wrap="none" lIns="0" tIns="0" rIns="0" bIns="0" rtlCol="0" anchor="t"/>
          <a:lstStyle/>
          <a:p>
            <a:pPr algn="ctr" indent="0" marL="0">
              <a:lnSpc>
                <a:spcPts val="2100"/>
              </a:lnSpc>
              <a:buNone/>
            </a:pPr>
            <a:r>
              <a:rPr lang="en-US" sz="1650" b="1" dirty="0">
                <a:solidFill>
                  <a:srgbClr val="443728"/>
                </a:solidFill>
                <a:latin typeface="Crimson Pro Bold" pitchFamily="34" charset="0"/>
                <a:ea typeface="Crimson Pro Bold" pitchFamily="34" charset="-122"/>
                <a:cs typeface="Crimson Pro Bold" pitchFamily="34" charset="-120"/>
              </a:rPr>
              <a:t>19th Century</a:t>
            </a:r>
            <a:endParaRPr lang="en-US" sz="1650" dirty="0"/>
          </a:p>
        </p:txBody>
      </p:sp>
      <p:sp>
        <p:nvSpPr>
          <p:cNvPr id="11" name="Text 8"/>
          <p:cNvSpPr/>
          <p:nvPr/>
        </p:nvSpPr>
        <p:spPr>
          <a:xfrm>
            <a:off x="774859" y="5283756"/>
            <a:ext cx="6282095" cy="275392"/>
          </a:xfrm>
          <a:prstGeom prst="rect">
            <a:avLst/>
          </a:prstGeom>
          <a:noFill/>
          <a:ln/>
        </p:spPr>
        <p:txBody>
          <a:bodyPr wrap="none" lIns="0" tIns="0" rIns="0" bIns="0" rtlCol="0" anchor="t"/>
          <a:lstStyle/>
          <a:p>
            <a:pPr algn="ctr" indent="0" marL="0">
              <a:lnSpc>
                <a:spcPts val="2150"/>
              </a:lnSpc>
              <a:buNone/>
            </a:pPr>
            <a:r>
              <a:rPr lang="en-US" sz="1350" dirty="0">
                <a:solidFill>
                  <a:srgbClr val="443728"/>
                </a:solidFill>
                <a:latin typeface="Open Sans" pitchFamily="34" charset="0"/>
                <a:ea typeface="Open Sans" pitchFamily="34" charset="-122"/>
                <a:cs typeface="Open Sans" pitchFamily="34" charset="-120"/>
              </a:rPr>
              <a:t>Early studies on attention in cognitive science begin</a:t>
            </a:r>
            <a:endParaRPr lang="en-US" sz="1350" dirty="0"/>
          </a:p>
        </p:txBody>
      </p:sp>
      <p:sp>
        <p:nvSpPr>
          <p:cNvPr id="12" name="Shape 9"/>
          <p:cNvSpPr/>
          <p:nvPr/>
        </p:nvSpPr>
        <p:spPr>
          <a:xfrm>
            <a:off x="7303651" y="6334006"/>
            <a:ext cx="22860" cy="602694"/>
          </a:xfrm>
          <a:prstGeom prst="roundRect">
            <a:avLst>
              <a:gd name="adj" fmla="val 316387"/>
            </a:avLst>
          </a:prstGeom>
          <a:solidFill>
            <a:srgbClr val="D1C8C6"/>
          </a:solidFill>
          <a:ln/>
        </p:spPr>
      </p:sp>
      <p:sp>
        <p:nvSpPr>
          <p:cNvPr id="13" name="Shape 10"/>
          <p:cNvSpPr/>
          <p:nvPr/>
        </p:nvSpPr>
        <p:spPr>
          <a:xfrm>
            <a:off x="7121366" y="6140291"/>
            <a:ext cx="387429" cy="387429"/>
          </a:xfrm>
          <a:prstGeom prst="roundRect">
            <a:avLst>
              <a:gd name="adj" fmla="val 18668"/>
            </a:avLst>
          </a:prstGeom>
          <a:solidFill>
            <a:srgbClr val="EBE2E0"/>
          </a:solidFill>
          <a:ln w="7620">
            <a:solidFill>
              <a:srgbClr val="D1C8C6"/>
            </a:solidFill>
            <a:prstDash val="solid"/>
          </a:ln>
        </p:spPr>
      </p:sp>
      <p:sp>
        <p:nvSpPr>
          <p:cNvPr id="14" name="Text 11"/>
          <p:cNvSpPr/>
          <p:nvPr/>
        </p:nvSpPr>
        <p:spPr>
          <a:xfrm>
            <a:off x="7249239" y="6204823"/>
            <a:ext cx="131683" cy="258366"/>
          </a:xfrm>
          <a:prstGeom prst="rect">
            <a:avLst/>
          </a:prstGeom>
          <a:noFill/>
          <a:ln/>
        </p:spPr>
        <p:txBody>
          <a:bodyPr wrap="none" lIns="0" tIns="0" rIns="0" bIns="0" rtlCol="0" anchor="t"/>
          <a:lstStyle/>
          <a:p>
            <a:pPr algn="ctr" indent="0" marL="0">
              <a:lnSpc>
                <a:spcPts val="2000"/>
              </a:lnSpc>
              <a:buNone/>
            </a:pPr>
            <a:r>
              <a:rPr lang="en-US" sz="2000" b="1" dirty="0">
                <a:solidFill>
                  <a:srgbClr val="443728"/>
                </a:solidFill>
                <a:latin typeface="Crimson Pro Bold" pitchFamily="34" charset="0"/>
                <a:ea typeface="Crimson Pro Bold" pitchFamily="34" charset="-122"/>
                <a:cs typeface="Crimson Pro Bold" pitchFamily="34" charset="-120"/>
              </a:rPr>
              <a:t>2</a:t>
            </a:r>
            <a:endParaRPr lang="en-US" sz="2000" dirty="0"/>
          </a:p>
        </p:txBody>
      </p:sp>
      <p:sp>
        <p:nvSpPr>
          <p:cNvPr id="15" name="Text 12"/>
          <p:cNvSpPr/>
          <p:nvPr/>
        </p:nvSpPr>
        <p:spPr>
          <a:xfrm>
            <a:off x="6238875" y="7108865"/>
            <a:ext cx="2152531" cy="269081"/>
          </a:xfrm>
          <a:prstGeom prst="rect">
            <a:avLst/>
          </a:prstGeom>
          <a:noFill/>
          <a:ln/>
        </p:spPr>
        <p:txBody>
          <a:bodyPr wrap="none" lIns="0" tIns="0" rIns="0" bIns="0" rtlCol="0" anchor="t"/>
          <a:lstStyle/>
          <a:p>
            <a:pPr algn="ctr" indent="0" marL="0">
              <a:lnSpc>
                <a:spcPts val="2100"/>
              </a:lnSpc>
              <a:buNone/>
            </a:pPr>
            <a:r>
              <a:rPr lang="en-US" sz="1650" b="1" dirty="0">
                <a:solidFill>
                  <a:srgbClr val="443728"/>
                </a:solidFill>
                <a:latin typeface="Crimson Pro Bold" pitchFamily="34" charset="0"/>
                <a:ea typeface="Crimson Pro Bold" pitchFamily="34" charset="-122"/>
                <a:cs typeface="Crimson Pro Bold" pitchFamily="34" charset="-120"/>
              </a:rPr>
              <a:t>20th Century</a:t>
            </a:r>
            <a:endParaRPr lang="en-US" sz="1650" dirty="0"/>
          </a:p>
        </p:txBody>
      </p:sp>
      <p:sp>
        <p:nvSpPr>
          <p:cNvPr id="16" name="Text 13"/>
          <p:cNvSpPr/>
          <p:nvPr/>
        </p:nvSpPr>
        <p:spPr>
          <a:xfrm>
            <a:off x="4174093" y="7481173"/>
            <a:ext cx="6282095" cy="275392"/>
          </a:xfrm>
          <a:prstGeom prst="rect">
            <a:avLst/>
          </a:prstGeom>
          <a:noFill/>
          <a:ln/>
        </p:spPr>
        <p:txBody>
          <a:bodyPr wrap="none" lIns="0" tIns="0" rIns="0" bIns="0" rtlCol="0" anchor="t"/>
          <a:lstStyle/>
          <a:p>
            <a:pPr algn="ctr" indent="0" marL="0">
              <a:lnSpc>
                <a:spcPts val="2150"/>
              </a:lnSpc>
              <a:buNone/>
            </a:pPr>
            <a:r>
              <a:rPr lang="en-US" sz="1350" dirty="0">
                <a:solidFill>
                  <a:srgbClr val="443728"/>
                </a:solidFill>
                <a:latin typeface="Open Sans" pitchFamily="34" charset="0"/>
                <a:ea typeface="Open Sans" pitchFamily="34" charset="-122"/>
                <a:cs typeface="Open Sans" pitchFamily="34" charset="-120"/>
              </a:rPr>
              <a:t>Development of various attention theories and models</a:t>
            </a:r>
            <a:endParaRPr lang="en-US" sz="1350" dirty="0"/>
          </a:p>
        </p:txBody>
      </p:sp>
      <p:sp>
        <p:nvSpPr>
          <p:cNvPr id="17" name="Shape 14"/>
          <p:cNvSpPr/>
          <p:nvPr/>
        </p:nvSpPr>
        <p:spPr>
          <a:xfrm>
            <a:off x="10703004" y="5731312"/>
            <a:ext cx="22860" cy="602694"/>
          </a:xfrm>
          <a:prstGeom prst="roundRect">
            <a:avLst>
              <a:gd name="adj" fmla="val 316387"/>
            </a:avLst>
          </a:prstGeom>
          <a:solidFill>
            <a:srgbClr val="D1C8C6"/>
          </a:solidFill>
          <a:ln/>
        </p:spPr>
      </p:sp>
      <p:sp>
        <p:nvSpPr>
          <p:cNvPr id="18" name="Shape 15"/>
          <p:cNvSpPr/>
          <p:nvPr/>
        </p:nvSpPr>
        <p:spPr>
          <a:xfrm>
            <a:off x="10520720" y="6140291"/>
            <a:ext cx="387429" cy="387429"/>
          </a:xfrm>
          <a:prstGeom prst="roundRect">
            <a:avLst>
              <a:gd name="adj" fmla="val 18668"/>
            </a:avLst>
          </a:prstGeom>
          <a:solidFill>
            <a:srgbClr val="EBE2E0"/>
          </a:solidFill>
          <a:ln w="7620">
            <a:solidFill>
              <a:srgbClr val="D1C8C6"/>
            </a:solidFill>
            <a:prstDash val="solid"/>
          </a:ln>
        </p:spPr>
      </p:sp>
      <p:sp>
        <p:nvSpPr>
          <p:cNvPr id="19" name="Text 16"/>
          <p:cNvSpPr/>
          <p:nvPr/>
        </p:nvSpPr>
        <p:spPr>
          <a:xfrm>
            <a:off x="10651331" y="6204823"/>
            <a:ext cx="126087" cy="258366"/>
          </a:xfrm>
          <a:prstGeom prst="rect">
            <a:avLst/>
          </a:prstGeom>
          <a:noFill/>
          <a:ln/>
        </p:spPr>
        <p:txBody>
          <a:bodyPr wrap="none" lIns="0" tIns="0" rIns="0" bIns="0" rtlCol="0" anchor="t"/>
          <a:lstStyle/>
          <a:p>
            <a:pPr algn="ctr" indent="0" marL="0">
              <a:lnSpc>
                <a:spcPts val="2000"/>
              </a:lnSpc>
              <a:buNone/>
            </a:pPr>
            <a:r>
              <a:rPr lang="en-US" sz="2000" b="1" dirty="0">
                <a:solidFill>
                  <a:srgbClr val="443728"/>
                </a:solidFill>
                <a:latin typeface="Crimson Pro Bold" pitchFamily="34" charset="0"/>
                <a:ea typeface="Crimson Pro Bold" pitchFamily="34" charset="-122"/>
                <a:cs typeface="Crimson Pro Bold" pitchFamily="34" charset="-120"/>
              </a:rPr>
              <a:t>3</a:t>
            </a:r>
            <a:endParaRPr lang="en-US" sz="2000" dirty="0"/>
          </a:p>
        </p:txBody>
      </p:sp>
      <p:sp>
        <p:nvSpPr>
          <p:cNvPr id="20" name="Text 17"/>
          <p:cNvSpPr/>
          <p:nvPr/>
        </p:nvSpPr>
        <p:spPr>
          <a:xfrm>
            <a:off x="9638228" y="4911447"/>
            <a:ext cx="2152531" cy="269081"/>
          </a:xfrm>
          <a:prstGeom prst="rect">
            <a:avLst/>
          </a:prstGeom>
          <a:noFill/>
          <a:ln/>
        </p:spPr>
        <p:txBody>
          <a:bodyPr wrap="none" lIns="0" tIns="0" rIns="0" bIns="0" rtlCol="0" anchor="t"/>
          <a:lstStyle/>
          <a:p>
            <a:pPr algn="ctr" indent="0" marL="0">
              <a:lnSpc>
                <a:spcPts val="2100"/>
              </a:lnSpc>
              <a:buNone/>
            </a:pPr>
            <a:r>
              <a:rPr lang="en-US" sz="1650" b="1" dirty="0">
                <a:solidFill>
                  <a:srgbClr val="443728"/>
                </a:solidFill>
                <a:latin typeface="Crimson Pro Bold" pitchFamily="34" charset="0"/>
                <a:ea typeface="Crimson Pro Bold" pitchFamily="34" charset="-122"/>
                <a:cs typeface="Crimson Pro Bold" pitchFamily="34" charset="-120"/>
              </a:rPr>
              <a:t>21st Century</a:t>
            </a:r>
            <a:endParaRPr lang="en-US" sz="1650" dirty="0"/>
          </a:p>
        </p:txBody>
      </p:sp>
      <p:sp>
        <p:nvSpPr>
          <p:cNvPr id="21" name="Text 18"/>
          <p:cNvSpPr/>
          <p:nvPr/>
        </p:nvSpPr>
        <p:spPr>
          <a:xfrm>
            <a:off x="7573447" y="5283756"/>
            <a:ext cx="6282095" cy="275392"/>
          </a:xfrm>
          <a:prstGeom prst="rect">
            <a:avLst/>
          </a:prstGeom>
          <a:noFill/>
          <a:ln/>
        </p:spPr>
        <p:txBody>
          <a:bodyPr wrap="none" lIns="0" tIns="0" rIns="0" bIns="0" rtlCol="0" anchor="t"/>
          <a:lstStyle/>
          <a:p>
            <a:pPr algn="ctr" indent="0" marL="0">
              <a:lnSpc>
                <a:spcPts val="2150"/>
              </a:lnSpc>
              <a:buNone/>
            </a:pPr>
            <a:r>
              <a:rPr lang="en-US" sz="1350" dirty="0">
                <a:solidFill>
                  <a:srgbClr val="443728"/>
                </a:solidFill>
                <a:latin typeface="Open Sans" pitchFamily="34" charset="0"/>
                <a:ea typeface="Open Sans" pitchFamily="34" charset="-122"/>
                <a:cs typeface="Open Sans" pitchFamily="34" charset="-120"/>
              </a:rPr>
              <a:t>Integration of attention concepts in AI and machine learning</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40293"/>
          </a:xfrm>
          <a:prstGeom prst="rect">
            <a:avLst/>
          </a:prstGeom>
        </p:spPr>
      </p:pic>
      <p:sp>
        <p:nvSpPr>
          <p:cNvPr id="3" name="Text 0"/>
          <p:cNvSpPr/>
          <p:nvPr/>
        </p:nvSpPr>
        <p:spPr>
          <a:xfrm>
            <a:off x="655201" y="3004542"/>
            <a:ext cx="6189940" cy="584954"/>
          </a:xfrm>
          <a:prstGeom prst="rect">
            <a:avLst/>
          </a:prstGeom>
          <a:noFill/>
          <a:ln/>
        </p:spPr>
        <p:txBody>
          <a:bodyPr wrap="none" lIns="0" tIns="0" rIns="0" bIns="0" rtlCol="0" anchor="t"/>
          <a:lstStyle/>
          <a:p>
            <a:pPr indent="0" marL="0">
              <a:lnSpc>
                <a:spcPts val="4600"/>
              </a:lnSpc>
              <a:buNone/>
            </a:pPr>
            <a:r>
              <a:rPr lang="en-US" sz="3650" b="1" dirty="0">
                <a:solidFill>
                  <a:srgbClr val="443728"/>
                </a:solidFill>
                <a:latin typeface="Crimson Pro Bold" pitchFamily="34" charset="0"/>
                <a:ea typeface="Crimson Pro Bold" pitchFamily="34" charset="-122"/>
                <a:cs typeface="Crimson Pro Bold" pitchFamily="34" charset="-120"/>
              </a:rPr>
              <a:t>Attention Cues in Visual Scenes</a:t>
            </a:r>
            <a:endParaRPr lang="en-US" sz="3650" dirty="0"/>
          </a:p>
        </p:txBody>
      </p:sp>
      <p:sp>
        <p:nvSpPr>
          <p:cNvPr id="4" name="Text 1"/>
          <p:cNvSpPr/>
          <p:nvPr/>
        </p:nvSpPr>
        <p:spPr>
          <a:xfrm>
            <a:off x="655201" y="3870246"/>
            <a:ext cx="13319998" cy="299561"/>
          </a:xfrm>
          <a:prstGeom prst="rect">
            <a:avLst/>
          </a:prstGeom>
          <a:noFill/>
          <a:ln/>
        </p:spPr>
        <p:txBody>
          <a:bodyPr wrap="none" lIns="0" tIns="0" rIns="0" bIns="0" rtlCol="0" anchor="t"/>
          <a:lstStyle/>
          <a:p>
            <a:pPr indent="0" marL="0">
              <a:lnSpc>
                <a:spcPts val="2350"/>
              </a:lnSpc>
              <a:buNone/>
            </a:pPr>
            <a:r>
              <a:rPr lang="en-US" sz="1450" dirty="0">
                <a:solidFill>
                  <a:srgbClr val="443728"/>
                </a:solidFill>
                <a:latin typeface="Open Sans" pitchFamily="34" charset="0"/>
                <a:ea typeface="Open Sans" pitchFamily="34" charset="-122"/>
                <a:cs typeface="Open Sans" pitchFamily="34" charset="-120"/>
              </a:rPr>
              <a:t>This framework identifies specific cues that guide attention, helping to understand how the brain prioritizes certain visual information over others.</a:t>
            </a:r>
            <a:endParaRPr lang="en-US" sz="1450" dirty="0"/>
          </a:p>
        </p:txBody>
      </p:sp>
      <p:sp>
        <p:nvSpPr>
          <p:cNvPr id="5" name="Text 2"/>
          <p:cNvSpPr/>
          <p:nvPr/>
        </p:nvSpPr>
        <p:spPr>
          <a:xfrm>
            <a:off x="655201" y="4380428"/>
            <a:ext cx="13319998" cy="599123"/>
          </a:xfrm>
          <a:prstGeom prst="rect">
            <a:avLst/>
          </a:prstGeom>
          <a:noFill/>
          <a:ln/>
        </p:spPr>
        <p:txBody>
          <a:bodyPr wrap="square" lIns="0" tIns="0" rIns="0" bIns="0" rtlCol="0" anchor="t"/>
          <a:lstStyle/>
          <a:p>
            <a:pPr indent="0" marL="0">
              <a:lnSpc>
                <a:spcPts val="2350"/>
              </a:lnSpc>
              <a:buNone/>
            </a:pPr>
            <a:r>
              <a:rPr lang="en-US" sz="1450" dirty="0">
                <a:solidFill>
                  <a:srgbClr val="443728"/>
                </a:solidFill>
                <a:latin typeface="Open Sans" pitchFamily="34" charset="0"/>
                <a:ea typeface="Open Sans" pitchFamily="34" charset="-122"/>
                <a:cs typeface="Open Sans" pitchFamily="34" charset="-120"/>
              </a:rPr>
              <a:t>By studying these attention cues, researchers have gained insights into the mechanisms of visual perception and cognition. These findings have significant implications for fields such as psychology, neuroscience, and computer vision.</a:t>
            </a:r>
            <a:endParaRPr lang="en-US" sz="1450" dirty="0"/>
          </a:p>
        </p:txBody>
      </p:sp>
      <p:sp>
        <p:nvSpPr>
          <p:cNvPr id="6" name="Shape 3"/>
          <p:cNvSpPr/>
          <p:nvPr/>
        </p:nvSpPr>
        <p:spPr>
          <a:xfrm>
            <a:off x="655201" y="5190173"/>
            <a:ext cx="6566416" cy="1093946"/>
          </a:xfrm>
          <a:prstGeom prst="roundRect">
            <a:avLst>
              <a:gd name="adj" fmla="val 7188"/>
            </a:avLst>
          </a:prstGeom>
          <a:solidFill>
            <a:srgbClr val="EBE2E0"/>
          </a:solidFill>
          <a:ln w="7620">
            <a:solidFill>
              <a:srgbClr val="D1C8C6"/>
            </a:solidFill>
            <a:prstDash val="solid"/>
          </a:ln>
        </p:spPr>
      </p:sp>
      <p:sp>
        <p:nvSpPr>
          <p:cNvPr id="7" name="Text 4"/>
          <p:cNvSpPr/>
          <p:nvPr/>
        </p:nvSpPr>
        <p:spPr>
          <a:xfrm>
            <a:off x="849987" y="5384959"/>
            <a:ext cx="2340293" cy="292537"/>
          </a:xfrm>
          <a:prstGeom prst="rect">
            <a:avLst/>
          </a:prstGeom>
          <a:noFill/>
          <a:ln/>
        </p:spPr>
        <p:txBody>
          <a:bodyPr wrap="none" lIns="0" tIns="0" rIns="0" bIns="0" rtlCol="0" anchor="t"/>
          <a:lstStyle/>
          <a:p>
            <a:pPr indent="0" marL="0">
              <a:lnSpc>
                <a:spcPts val="2300"/>
              </a:lnSpc>
              <a:buNone/>
            </a:pPr>
            <a:r>
              <a:rPr lang="en-US" sz="1800" b="1" dirty="0">
                <a:solidFill>
                  <a:srgbClr val="443728"/>
                </a:solidFill>
                <a:latin typeface="Crimson Pro Bold" pitchFamily="34" charset="0"/>
                <a:ea typeface="Crimson Pro Bold" pitchFamily="34" charset="-122"/>
                <a:cs typeface="Crimson Pro Bold" pitchFamily="34" charset="-120"/>
              </a:rPr>
              <a:t>Bottom-up Cues</a:t>
            </a:r>
            <a:endParaRPr lang="en-US" sz="1800" dirty="0"/>
          </a:p>
        </p:txBody>
      </p:sp>
      <p:sp>
        <p:nvSpPr>
          <p:cNvPr id="8" name="Text 5"/>
          <p:cNvSpPr/>
          <p:nvPr/>
        </p:nvSpPr>
        <p:spPr>
          <a:xfrm>
            <a:off x="849987" y="5789771"/>
            <a:ext cx="6176843" cy="299561"/>
          </a:xfrm>
          <a:prstGeom prst="rect">
            <a:avLst/>
          </a:prstGeom>
          <a:noFill/>
          <a:ln/>
        </p:spPr>
        <p:txBody>
          <a:bodyPr wrap="none" lIns="0" tIns="0" rIns="0" bIns="0" rtlCol="0" anchor="t"/>
          <a:lstStyle/>
          <a:p>
            <a:pPr indent="0" marL="0">
              <a:lnSpc>
                <a:spcPts val="2350"/>
              </a:lnSpc>
              <a:buNone/>
            </a:pPr>
            <a:r>
              <a:rPr lang="en-US" sz="1450" dirty="0">
                <a:solidFill>
                  <a:srgbClr val="443728"/>
                </a:solidFill>
                <a:latin typeface="Open Sans" pitchFamily="34" charset="0"/>
                <a:ea typeface="Open Sans" pitchFamily="34" charset="-122"/>
                <a:cs typeface="Open Sans" pitchFamily="34" charset="-120"/>
              </a:rPr>
              <a:t>Salient features that automatically draw attention</a:t>
            </a:r>
            <a:endParaRPr lang="en-US" sz="1450" dirty="0"/>
          </a:p>
        </p:txBody>
      </p:sp>
      <p:sp>
        <p:nvSpPr>
          <p:cNvPr id="9" name="Shape 6"/>
          <p:cNvSpPr/>
          <p:nvPr/>
        </p:nvSpPr>
        <p:spPr>
          <a:xfrm>
            <a:off x="7408783" y="5190173"/>
            <a:ext cx="6566416" cy="1093946"/>
          </a:xfrm>
          <a:prstGeom prst="roundRect">
            <a:avLst>
              <a:gd name="adj" fmla="val 7188"/>
            </a:avLst>
          </a:prstGeom>
          <a:solidFill>
            <a:srgbClr val="EBE2E0"/>
          </a:solidFill>
          <a:ln w="7620">
            <a:solidFill>
              <a:srgbClr val="D1C8C6"/>
            </a:solidFill>
            <a:prstDash val="solid"/>
          </a:ln>
        </p:spPr>
      </p:sp>
      <p:sp>
        <p:nvSpPr>
          <p:cNvPr id="10" name="Text 7"/>
          <p:cNvSpPr/>
          <p:nvPr/>
        </p:nvSpPr>
        <p:spPr>
          <a:xfrm>
            <a:off x="7603569" y="5384959"/>
            <a:ext cx="2340293" cy="292537"/>
          </a:xfrm>
          <a:prstGeom prst="rect">
            <a:avLst/>
          </a:prstGeom>
          <a:noFill/>
          <a:ln/>
        </p:spPr>
        <p:txBody>
          <a:bodyPr wrap="none" lIns="0" tIns="0" rIns="0" bIns="0" rtlCol="0" anchor="t"/>
          <a:lstStyle/>
          <a:p>
            <a:pPr indent="0" marL="0">
              <a:lnSpc>
                <a:spcPts val="2300"/>
              </a:lnSpc>
              <a:buNone/>
            </a:pPr>
            <a:r>
              <a:rPr lang="en-US" sz="1800" b="1" dirty="0">
                <a:solidFill>
                  <a:srgbClr val="443728"/>
                </a:solidFill>
                <a:latin typeface="Crimson Pro Bold" pitchFamily="34" charset="0"/>
                <a:ea typeface="Crimson Pro Bold" pitchFamily="34" charset="-122"/>
                <a:cs typeface="Crimson Pro Bold" pitchFamily="34" charset="-120"/>
              </a:rPr>
              <a:t>Top-down Cues</a:t>
            </a:r>
            <a:endParaRPr lang="en-US" sz="1800" dirty="0"/>
          </a:p>
        </p:txBody>
      </p:sp>
      <p:sp>
        <p:nvSpPr>
          <p:cNvPr id="11" name="Text 8"/>
          <p:cNvSpPr/>
          <p:nvPr/>
        </p:nvSpPr>
        <p:spPr>
          <a:xfrm>
            <a:off x="7603569" y="5789771"/>
            <a:ext cx="6176843" cy="299561"/>
          </a:xfrm>
          <a:prstGeom prst="rect">
            <a:avLst/>
          </a:prstGeom>
          <a:noFill/>
          <a:ln/>
        </p:spPr>
        <p:txBody>
          <a:bodyPr wrap="none" lIns="0" tIns="0" rIns="0" bIns="0" rtlCol="0" anchor="t"/>
          <a:lstStyle/>
          <a:p>
            <a:pPr indent="0" marL="0">
              <a:lnSpc>
                <a:spcPts val="2350"/>
              </a:lnSpc>
              <a:buNone/>
            </a:pPr>
            <a:r>
              <a:rPr lang="en-US" sz="1450" dirty="0">
                <a:solidFill>
                  <a:srgbClr val="443728"/>
                </a:solidFill>
                <a:latin typeface="Open Sans" pitchFamily="34" charset="0"/>
                <a:ea typeface="Open Sans" pitchFamily="34" charset="-122"/>
                <a:cs typeface="Open Sans" pitchFamily="34" charset="-120"/>
              </a:rPr>
              <a:t>Goal-directed attention based on prior knowledge</a:t>
            </a:r>
            <a:endParaRPr lang="en-US" sz="1450" dirty="0"/>
          </a:p>
        </p:txBody>
      </p:sp>
      <p:sp>
        <p:nvSpPr>
          <p:cNvPr id="12" name="Shape 9"/>
          <p:cNvSpPr/>
          <p:nvPr/>
        </p:nvSpPr>
        <p:spPr>
          <a:xfrm>
            <a:off x="655201" y="6471285"/>
            <a:ext cx="6566416" cy="1093946"/>
          </a:xfrm>
          <a:prstGeom prst="roundRect">
            <a:avLst>
              <a:gd name="adj" fmla="val 7188"/>
            </a:avLst>
          </a:prstGeom>
          <a:solidFill>
            <a:srgbClr val="EBE2E0"/>
          </a:solidFill>
          <a:ln w="7620">
            <a:solidFill>
              <a:srgbClr val="D1C8C6"/>
            </a:solidFill>
            <a:prstDash val="solid"/>
          </a:ln>
        </p:spPr>
      </p:sp>
      <p:sp>
        <p:nvSpPr>
          <p:cNvPr id="13" name="Text 10"/>
          <p:cNvSpPr/>
          <p:nvPr/>
        </p:nvSpPr>
        <p:spPr>
          <a:xfrm>
            <a:off x="849987" y="6666071"/>
            <a:ext cx="2340293" cy="292537"/>
          </a:xfrm>
          <a:prstGeom prst="rect">
            <a:avLst/>
          </a:prstGeom>
          <a:noFill/>
          <a:ln/>
        </p:spPr>
        <p:txBody>
          <a:bodyPr wrap="none" lIns="0" tIns="0" rIns="0" bIns="0" rtlCol="0" anchor="t"/>
          <a:lstStyle/>
          <a:p>
            <a:pPr indent="0" marL="0">
              <a:lnSpc>
                <a:spcPts val="2300"/>
              </a:lnSpc>
              <a:buNone/>
            </a:pPr>
            <a:r>
              <a:rPr lang="en-US" sz="1800" b="1" dirty="0">
                <a:solidFill>
                  <a:srgbClr val="443728"/>
                </a:solidFill>
                <a:latin typeface="Crimson Pro Bold" pitchFamily="34" charset="0"/>
                <a:ea typeface="Crimson Pro Bold" pitchFamily="34" charset="-122"/>
                <a:cs typeface="Crimson Pro Bold" pitchFamily="34" charset="-120"/>
              </a:rPr>
              <a:t>Spatial Cues</a:t>
            </a:r>
            <a:endParaRPr lang="en-US" sz="1800" dirty="0"/>
          </a:p>
        </p:txBody>
      </p:sp>
      <p:sp>
        <p:nvSpPr>
          <p:cNvPr id="14" name="Text 11"/>
          <p:cNvSpPr/>
          <p:nvPr/>
        </p:nvSpPr>
        <p:spPr>
          <a:xfrm>
            <a:off x="849987" y="7070884"/>
            <a:ext cx="6176843" cy="299561"/>
          </a:xfrm>
          <a:prstGeom prst="rect">
            <a:avLst/>
          </a:prstGeom>
          <a:noFill/>
          <a:ln/>
        </p:spPr>
        <p:txBody>
          <a:bodyPr wrap="none" lIns="0" tIns="0" rIns="0" bIns="0" rtlCol="0" anchor="t"/>
          <a:lstStyle/>
          <a:p>
            <a:pPr indent="0" marL="0">
              <a:lnSpc>
                <a:spcPts val="2350"/>
              </a:lnSpc>
              <a:buNone/>
            </a:pPr>
            <a:r>
              <a:rPr lang="en-US" sz="1450" dirty="0">
                <a:solidFill>
                  <a:srgbClr val="443728"/>
                </a:solidFill>
                <a:latin typeface="Open Sans" pitchFamily="34" charset="0"/>
                <a:ea typeface="Open Sans" pitchFamily="34" charset="-122"/>
                <a:cs typeface="Open Sans" pitchFamily="34" charset="-120"/>
              </a:rPr>
              <a:t>Location-based attention deployment</a:t>
            </a:r>
            <a:endParaRPr lang="en-US" sz="1450" dirty="0"/>
          </a:p>
        </p:txBody>
      </p:sp>
      <p:sp>
        <p:nvSpPr>
          <p:cNvPr id="15" name="Shape 12"/>
          <p:cNvSpPr/>
          <p:nvPr/>
        </p:nvSpPr>
        <p:spPr>
          <a:xfrm>
            <a:off x="7408783" y="6471285"/>
            <a:ext cx="6566416" cy="1093946"/>
          </a:xfrm>
          <a:prstGeom prst="roundRect">
            <a:avLst>
              <a:gd name="adj" fmla="val 7188"/>
            </a:avLst>
          </a:prstGeom>
          <a:solidFill>
            <a:srgbClr val="EBE2E0"/>
          </a:solidFill>
          <a:ln w="7620">
            <a:solidFill>
              <a:srgbClr val="D1C8C6"/>
            </a:solidFill>
            <a:prstDash val="solid"/>
          </a:ln>
        </p:spPr>
      </p:sp>
      <p:sp>
        <p:nvSpPr>
          <p:cNvPr id="16" name="Text 13"/>
          <p:cNvSpPr/>
          <p:nvPr/>
        </p:nvSpPr>
        <p:spPr>
          <a:xfrm>
            <a:off x="7603569" y="6666071"/>
            <a:ext cx="2340293" cy="292537"/>
          </a:xfrm>
          <a:prstGeom prst="rect">
            <a:avLst/>
          </a:prstGeom>
          <a:noFill/>
          <a:ln/>
        </p:spPr>
        <p:txBody>
          <a:bodyPr wrap="none" lIns="0" tIns="0" rIns="0" bIns="0" rtlCol="0" anchor="t"/>
          <a:lstStyle/>
          <a:p>
            <a:pPr indent="0" marL="0">
              <a:lnSpc>
                <a:spcPts val="2300"/>
              </a:lnSpc>
              <a:buNone/>
            </a:pPr>
            <a:r>
              <a:rPr lang="en-US" sz="1800" b="1" dirty="0">
                <a:solidFill>
                  <a:srgbClr val="443728"/>
                </a:solidFill>
                <a:latin typeface="Crimson Pro Bold" pitchFamily="34" charset="0"/>
                <a:ea typeface="Crimson Pro Bold" pitchFamily="34" charset="-122"/>
                <a:cs typeface="Crimson Pro Bold" pitchFamily="34" charset="-120"/>
              </a:rPr>
              <a:t>Temporal Cues</a:t>
            </a:r>
            <a:endParaRPr lang="en-US" sz="1800" dirty="0"/>
          </a:p>
        </p:txBody>
      </p:sp>
      <p:sp>
        <p:nvSpPr>
          <p:cNvPr id="17" name="Text 14"/>
          <p:cNvSpPr/>
          <p:nvPr/>
        </p:nvSpPr>
        <p:spPr>
          <a:xfrm>
            <a:off x="7603569" y="7070884"/>
            <a:ext cx="6176843" cy="299561"/>
          </a:xfrm>
          <a:prstGeom prst="rect">
            <a:avLst/>
          </a:prstGeom>
          <a:noFill/>
          <a:ln/>
        </p:spPr>
        <p:txBody>
          <a:bodyPr wrap="none" lIns="0" tIns="0" rIns="0" bIns="0" rtlCol="0" anchor="t"/>
          <a:lstStyle/>
          <a:p>
            <a:pPr indent="0" marL="0">
              <a:lnSpc>
                <a:spcPts val="2350"/>
              </a:lnSpc>
              <a:buNone/>
            </a:pPr>
            <a:r>
              <a:rPr lang="en-US" sz="1450" dirty="0">
                <a:solidFill>
                  <a:srgbClr val="443728"/>
                </a:solidFill>
                <a:latin typeface="Open Sans" pitchFamily="34" charset="0"/>
                <a:ea typeface="Open Sans" pitchFamily="34" charset="-122"/>
                <a:cs typeface="Open Sans" pitchFamily="34" charset="-120"/>
              </a:rPr>
              <a:t>Time-based attention shifts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270992"/>
            <a:ext cx="8496419" cy="771525"/>
          </a:xfrm>
          <a:prstGeom prst="rect">
            <a:avLst/>
          </a:prstGeom>
          <a:noFill/>
          <a:ln/>
        </p:spPr>
        <p:txBody>
          <a:bodyPr wrap="none" lIns="0" tIns="0" rIns="0" bIns="0" rtlCol="0" anchor="t"/>
          <a:lstStyle/>
          <a:p>
            <a:pPr indent="0" marL="0">
              <a:lnSpc>
                <a:spcPts val="6050"/>
              </a:lnSpc>
              <a:buNone/>
            </a:pPr>
            <a:r>
              <a:rPr lang="en-US" sz="4850" b="1" dirty="0">
                <a:solidFill>
                  <a:srgbClr val="443728"/>
                </a:solidFill>
                <a:latin typeface="Crimson Pro Bold" pitchFamily="34" charset="0"/>
                <a:ea typeface="Crimson Pro Bold" pitchFamily="34" charset="-122"/>
                <a:cs typeface="Crimson Pro Bold" pitchFamily="34" charset="-120"/>
              </a:rPr>
              <a:t>Inspiration for Attention Models</a:t>
            </a:r>
            <a:endParaRPr lang="en-US" sz="4850" dirty="0"/>
          </a:p>
        </p:txBody>
      </p:sp>
      <p:sp>
        <p:nvSpPr>
          <p:cNvPr id="3" name="Text 1"/>
          <p:cNvSpPr/>
          <p:nvPr/>
        </p:nvSpPr>
        <p:spPr>
          <a:xfrm>
            <a:off x="864037" y="2536269"/>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The attention cues identified in cognitive neuroscience have inspired the design of attention models in machine learning. By mimicking the way human attention works, these models aim to improve the performance of artificial intelligence systems in tasks such as image recognition and natural language processing.</a:t>
            </a:r>
            <a:endParaRPr lang="en-US" sz="1900" dirty="0"/>
          </a:p>
        </p:txBody>
      </p:sp>
      <p:sp>
        <p:nvSpPr>
          <p:cNvPr id="4" name="Text 2"/>
          <p:cNvSpPr/>
          <p:nvPr/>
        </p:nvSpPr>
        <p:spPr>
          <a:xfrm>
            <a:off x="864037" y="3999071"/>
            <a:ext cx="12902327" cy="790099"/>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These biologically-inspired models demonstrate how insights from cognitive science can be applied to enhance machine learning algorithms, creating more efficient and effective AI systems.</a:t>
            </a:r>
            <a:endParaRPr lang="en-US" sz="1900" dirty="0"/>
          </a:p>
        </p:txBody>
      </p:sp>
      <p:sp>
        <p:nvSpPr>
          <p:cNvPr id="5" name="Text 3"/>
          <p:cNvSpPr/>
          <p:nvPr/>
        </p:nvSpPr>
        <p:spPr>
          <a:xfrm>
            <a:off x="864037" y="5313640"/>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Biological Attention</a:t>
            </a:r>
            <a:endParaRPr lang="en-US" sz="2400" dirty="0"/>
          </a:p>
        </p:txBody>
      </p:sp>
      <p:sp>
        <p:nvSpPr>
          <p:cNvPr id="6" name="Text 4"/>
          <p:cNvSpPr/>
          <p:nvPr/>
        </p:nvSpPr>
        <p:spPr>
          <a:xfrm>
            <a:off x="864037" y="5946219"/>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Selective focus in human visual processing</a:t>
            </a:r>
            <a:endParaRPr lang="en-US" sz="1900" dirty="0"/>
          </a:p>
        </p:txBody>
      </p:sp>
      <p:sp>
        <p:nvSpPr>
          <p:cNvPr id="7" name="Text 5"/>
          <p:cNvSpPr/>
          <p:nvPr/>
        </p:nvSpPr>
        <p:spPr>
          <a:xfrm>
            <a:off x="5372695" y="5313640"/>
            <a:ext cx="3402330"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Machine Learning Models</a:t>
            </a:r>
            <a:endParaRPr lang="en-US" sz="2400" dirty="0"/>
          </a:p>
        </p:txBody>
      </p:sp>
      <p:sp>
        <p:nvSpPr>
          <p:cNvPr id="8" name="Text 6"/>
          <p:cNvSpPr/>
          <p:nvPr/>
        </p:nvSpPr>
        <p:spPr>
          <a:xfrm>
            <a:off x="5372695" y="5946219"/>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Algorithms inspired by biological attention mechanisms</a:t>
            </a:r>
            <a:endParaRPr lang="en-US" sz="1900" dirty="0"/>
          </a:p>
        </p:txBody>
      </p:sp>
      <p:sp>
        <p:nvSpPr>
          <p:cNvPr id="9" name="Text 7"/>
          <p:cNvSpPr/>
          <p:nvPr/>
        </p:nvSpPr>
        <p:spPr>
          <a:xfrm>
            <a:off x="9881354" y="5313640"/>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AI Applications</a:t>
            </a:r>
            <a:endParaRPr lang="en-US" sz="2400" dirty="0"/>
          </a:p>
        </p:txBody>
      </p:sp>
      <p:sp>
        <p:nvSpPr>
          <p:cNvPr id="10" name="Text 8"/>
          <p:cNvSpPr/>
          <p:nvPr/>
        </p:nvSpPr>
        <p:spPr>
          <a:xfrm>
            <a:off x="9881354" y="5946219"/>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443728"/>
                </a:solidFill>
                <a:latin typeface="Open Sans" pitchFamily="34" charset="0"/>
                <a:ea typeface="Open Sans" pitchFamily="34" charset="-122"/>
                <a:cs typeface="Open Sans" pitchFamily="34" charset="-120"/>
              </a:rPr>
              <a:t>Improved performance in various AI tasks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03634" y="626745"/>
            <a:ext cx="5547122" cy="449699"/>
          </a:xfrm>
          <a:prstGeom prst="rect">
            <a:avLst/>
          </a:prstGeom>
          <a:noFill/>
          <a:ln/>
        </p:spPr>
        <p:txBody>
          <a:bodyPr wrap="none" lIns="0" tIns="0" rIns="0" bIns="0" rtlCol="0" anchor="t"/>
          <a:lstStyle/>
          <a:p>
            <a:pPr indent="0" marL="0">
              <a:lnSpc>
                <a:spcPts val="3500"/>
              </a:lnSpc>
              <a:buNone/>
            </a:pPr>
            <a:r>
              <a:rPr lang="en-US" sz="2800" b="1" dirty="0">
                <a:solidFill>
                  <a:srgbClr val="443728"/>
                </a:solidFill>
                <a:latin typeface="Crimson Pro Bold" pitchFamily="34" charset="0"/>
                <a:ea typeface="Crimson Pro Bold" pitchFamily="34" charset="-122"/>
                <a:cs typeface="Crimson Pro Bold" pitchFamily="34" charset="-120"/>
              </a:rPr>
              <a:t>Nadaraya-Watson Kernel Regression</a:t>
            </a:r>
            <a:endParaRPr lang="en-US" sz="2800" dirty="0"/>
          </a:p>
        </p:txBody>
      </p:sp>
      <p:sp>
        <p:nvSpPr>
          <p:cNvPr id="4" name="Text 1"/>
          <p:cNvSpPr/>
          <p:nvPr/>
        </p:nvSpPr>
        <p:spPr>
          <a:xfrm>
            <a:off x="503634" y="1292304"/>
            <a:ext cx="8136731" cy="690801"/>
          </a:xfrm>
          <a:prstGeom prst="rect">
            <a:avLst/>
          </a:prstGeom>
          <a:noFill/>
          <a:ln/>
        </p:spPr>
        <p:txBody>
          <a:bodyPr wrap="square" lIns="0" tIns="0" rIns="0" bIns="0" rtlCol="0" anchor="t"/>
          <a:lstStyle/>
          <a:p>
            <a:pPr indent="0" marL="0">
              <a:lnSpc>
                <a:spcPts val="1800"/>
              </a:lnSpc>
              <a:buNone/>
            </a:pPr>
            <a:r>
              <a:rPr lang="en-US" sz="1100" dirty="0">
                <a:solidFill>
                  <a:srgbClr val="443728"/>
                </a:solidFill>
                <a:latin typeface="Open Sans" pitchFamily="34" charset="0"/>
                <a:ea typeface="Open Sans" pitchFamily="34" charset="-122"/>
                <a:cs typeface="Open Sans" pitchFamily="34" charset="-120"/>
              </a:rPr>
              <a:t>The Nadaraya-Watson kernel regression, developed in 1964, serves as a simple yet powerful demonstration of machine learning with attention mechanisms. This statistical method uses a weighted average to make predictions, where the weights are determined by the similarity between data points.</a:t>
            </a:r>
            <a:endParaRPr lang="en-US" sz="1100" dirty="0"/>
          </a:p>
        </p:txBody>
      </p:sp>
      <p:sp>
        <p:nvSpPr>
          <p:cNvPr id="5" name="Text 2"/>
          <p:cNvSpPr/>
          <p:nvPr/>
        </p:nvSpPr>
        <p:spPr>
          <a:xfrm>
            <a:off x="503634" y="2144911"/>
            <a:ext cx="8136731" cy="690801"/>
          </a:xfrm>
          <a:prstGeom prst="rect">
            <a:avLst/>
          </a:prstGeom>
          <a:noFill/>
          <a:ln/>
        </p:spPr>
        <p:txBody>
          <a:bodyPr wrap="square" lIns="0" tIns="0" rIns="0" bIns="0" rtlCol="0" anchor="t"/>
          <a:lstStyle/>
          <a:p>
            <a:pPr indent="0" marL="0">
              <a:lnSpc>
                <a:spcPts val="1800"/>
              </a:lnSpc>
              <a:buNone/>
            </a:pPr>
            <a:r>
              <a:rPr lang="en-US" sz="1100" dirty="0">
                <a:solidFill>
                  <a:srgbClr val="443728"/>
                </a:solidFill>
                <a:latin typeface="Open Sans" pitchFamily="34" charset="0"/>
                <a:ea typeface="Open Sans" pitchFamily="34" charset="-122"/>
                <a:cs typeface="Open Sans" pitchFamily="34" charset="-120"/>
              </a:rPr>
              <a:t>This approach can be seen as an early form of attention in machine learning, as it gives more importance (attention) to data points that are more similar to the point of interest. The Nadaraya-Watson kernel regression laid the groundwork for more complex attention models in modern deep learning.</a:t>
            </a:r>
            <a:endParaRPr lang="en-US" sz="1100" dirty="0"/>
          </a:p>
        </p:txBody>
      </p:sp>
      <p:pic>
        <p:nvPicPr>
          <p:cNvPr id="6" name="Image 1" descr="preencoded.png">    </p:cNvPr>
          <p:cNvPicPr>
            <a:picLocks noChangeAspect="1"/>
          </p:cNvPicPr>
          <p:nvPr/>
        </p:nvPicPr>
        <p:blipFill>
          <a:blip r:embed="rId2"/>
          <a:stretch>
            <a:fillRect/>
          </a:stretch>
        </p:blipFill>
        <p:spPr>
          <a:xfrm>
            <a:off x="503634" y="2997518"/>
            <a:ext cx="719614" cy="1151334"/>
          </a:xfrm>
          <a:prstGeom prst="rect">
            <a:avLst/>
          </a:prstGeom>
        </p:spPr>
      </p:pic>
      <p:sp>
        <p:nvSpPr>
          <p:cNvPr id="7" name="Text 3"/>
          <p:cNvSpPr/>
          <p:nvPr/>
        </p:nvSpPr>
        <p:spPr>
          <a:xfrm>
            <a:off x="1439108" y="3141345"/>
            <a:ext cx="1799034" cy="224790"/>
          </a:xfrm>
          <a:prstGeom prst="rect">
            <a:avLst/>
          </a:prstGeom>
          <a:noFill/>
          <a:ln/>
        </p:spPr>
        <p:txBody>
          <a:bodyPr wrap="none" lIns="0" tIns="0" rIns="0" bIns="0" rtlCol="0" anchor="t"/>
          <a:lstStyle/>
          <a:p>
            <a:pPr algn="l" indent="0" marL="0">
              <a:lnSpc>
                <a:spcPts val="1750"/>
              </a:lnSpc>
              <a:buNone/>
            </a:pPr>
            <a:r>
              <a:rPr lang="en-US" sz="1400" b="1" dirty="0">
                <a:solidFill>
                  <a:srgbClr val="443728"/>
                </a:solidFill>
                <a:latin typeface="Crimson Pro Bold" pitchFamily="34" charset="0"/>
                <a:ea typeface="Crimson Pro Bold" pitchFamily="34" charset="-122"/>
                <a:cs typeface="Crimson Pro Bold" pitchFamily="34" charset="-120"/>
              </a:rPr>
              <a:t>Input Data</a:t>
            </a:r>
            <a:endParaRPr lang="en-US" sz="1400" dirty="0"/>
          </a:p>
        </p:txBody>
      </p:sp>
      <p:sp>
        <p:nvSpPr>
          <p:cNvPr id="8" name="Text 4"/>
          <p:cNvSpPr/>
          <p:nvPr/>
        </p:nvSpPr>
        <p:spPr>
          <a:xfrm>
            <a:off x="1439108" y="3452455"/>
            <a:ext cx="7201257" cy="230267"/>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Collection of data points</a:t>
            </a:r>
            <a:endParaRPr lang="en-US" sz="1100" dirty="0"/>
          </a:p>
        </p:txBody>
      </p:sp>
      <p:pic>
        <p:nvPicPr>
          <p:cNvPr id="9" name="Image 2" descr="preencoded.png">    </p:cNvPr>
          <p:cNvPicPr>
            <a:picLocks noChangeAspect="1"/>
          </p:cNvPicPr>
          <p:nvPr/>
        </p:nvPicPr>
        <p:blipFill>
          <a:blip r:embed="rId3"/>
          <a:stretch>
            <a:fillRect/>
          </a:stretch>
        </p:blipFill>
        <p:spPr>
          <a:xfrm>
            <a:off x="503634" y="4148852"/>
            <a:ext cx="719614" cy="1151334"/>
          </a:xfrm>
          <a:prstGeom prst="rect">
            <a:avLst/>
          </a:prstGeom>
        </p:spPr>
      </p:pic>
      <p:sp>
        <p:nvSpPr>
          <p:cNvPr id="10" name="Text 5"/>
          <p:cNvSpPr/>
          <p:nvPr/>
        </p:nvSpPr>
        <p:spPr>
          <a:xfrm>
            <a:off x="1439108" y="4292679"/>
            <a:ext cx="1799034" cy="224790"/>
          </a:xfrm>
          <a:prstGeom prst="rect">
            <a:avLst/>
          </a:prstGeom>
          <a:noFill/>
          <a:ln/>
        </p:spPr>
        <p:txBody>
          <a:bodyPr wrap="none" lIns="0" tIns="0" rIns="0" bIns="0" rtlCol="0" anchor="t"/>
          <a:lstStyle/>
          <a:p>
            <a:pPr algn="l" indent="0" marL="0">
              <a:lnSpc>
                <a:spcPts val="1750"/>
              </a:lnSpc>
              <a:buNone/>
            </a:pPr>
            <a:r>
              <a:rPr lang="en-US" sz="1400" b="1" dirty="0">
                <a:solidFill>
                  <a:srgbClr val="443728"/>
                </a:solidFill>
                <a:latin typeface="Crimson Pro Bold" pitchFamily="34" charset="0"/>
                <a:ea typeface="Crimson Pro Bold" pitchFamily="34" charset="-122"/>
                <a:cs typeface="Crimson Pro Bold" pitchFamily="34" charset="-120"/>
              </a:rPr>
              <a:t>Kernel Function</a:t>
            </a:r>
            <a:endParaRPr lang="en-US" sz="1400" dirty="0"/>
          </a:p>
        </p:txBody>
      </p:sp>
      <p:sp>
        <p:nvSpPr>
          <p:cNvPr id="11" name="Text 6"/>
          <p:cNvSpPr/>
          <p:nvPr/>
        </p:nvSpPr>
        <p:spPr>
          <a:xfrm>
            <a:off x="1439108" y="4603790"/>
            <a:ext cx="7201257" cy="230267"/>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Measures similarity between points</a:t>
            </a:r>
            <a:endParaRPr lang="en-US" sz="1100" dirty="0"/>
          </a:p>
        </p:txBody>
      </p:sp>
      <p:pic>
        <p:nvPicPr>
          <p:cNvPr id="12" name="Image 3" descr="preencoded.png">    </p:cNvPr>
          <p:cNvPicPr>
            <a:picLocks noChangeAspect="1"/>
          </p:cNvPicPr>
          <p:nvPr/>
        </p:nvPicPr>
        <p:blipFill>
          <a:blip r:embed="rId4"/>
          <a:stretch>
            <a:fillRect/>
          </a:stretch>
        </p:blipFill>
        <p:spPr>
          <a:xfrm>
            <a:off x="503634" y="5300186"/>
            <a:ext cx="719614" cy="1151334"/>
          </a:xfrm>
          <a:prstGeom prst="rect">
            <a:avLst/>
          </a:prstGeom>
        </p:spPr>
      </p:pic>
      <p:sp>
        <p:nvSpPr>
          <p:cNvPr id="13" name="Text 7"/>
          <p:cNvSpPr/>
          <p:nvPr/>
        </p:nvSpPr>
        <p:spPr>
          <a:xfrm>
            <a:off x="1439108" y="5444014"/>
            <a:ext cx="1799034" cy="224790"/>
          </a:xfrm>
          <a:prstGeom prst="rect">
            <a:avLst/>
          </a:prstGeom>
          <a:noFill/>
          <a:ln/>
        </p:spPr>
        <p:txBody>
          <a:bodyPr wrap="none" lIns="0" tIns="0" rIns="0" bIns="0" rtlCol="0" anchor="t"/>
          <a:lstStyle/>
          <a:p>
            <a:pPr algn="l" indent="0" marL="0">
              <a:lnSpc>
                <a:spcPts val="1750"/>
              </a:lnSpc>
              <a:buNone/>
            </a:pPr>
            <a:r>
              <a:rPr lang="en-US" sz="1400" b="1" dirty="0">
                <a:solidFill>
                  <a:srgbClr val="443728"/>
                </a:solidFill>
                <a:latin typeface="Crimson Pro Bold" pitchFamily="34" charset="0"/>
                <a:ea typeface="Crimson Pro Bold" pitchFamily="34" charset="-122"/>
                <a:cs typeface="Crimson Pro Bold" pitchFamily="34" charset="-120"/>
              </a:rPr>
              <a:t>Weighted Average</a:t>
            </a:r>
            <a:endParaRPr lang="en-US" sz="1400" dirty="0"/>
          </a:p>
        </p:txBody>
      </p:sp>
      <p:sp>
        <p:nvSpPr>
          <p:cNvPr id="14" name="Text 8"/>
          <p:cNvSpPr/>
          <p:nvPr/>
        </p:nvSpPr>
        <p:spPr>
          <a:xfrm>
            <a:off x="1439108" y="5755124"/>
            <a:ext cx="7201257" cy="230267"/>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Calculates prediction based on similarities</a:t>
            </a:r>
            <a:endParaRPr lang="en-US" sz="1100" dirty="0"/>
          </a:p>
        </p:txBody>
      </p:sp>
      <p:pic>
        <p:nvPicPr>
          <p:cNvPr id="15" name="Image 4" descr="preencoded.png">    </p:cNvPr>
          <p:cNvPicPr>
            <a:picLocks noChangeAspect="1"/>
          </p:cNvPicPr>
          <p:nvPr/>
        </p:nvPicPr>
        <p:blipFill>
          <a:blip r:embed="rId5"/>
          <a:stretch>
            <a:fillRect/>
          </a:stretch>
        </p:blipFill>
        <p:spPr>
          <a:xfrm>
            <a:off x="503634" y="6451521"/>
            <a:ext cx="719614" cy="1151334"/>
          </a:xfrm>
          <a:prstGeom prst="rect">
            <a:avLst/>
          </a:prstGeom>
        </p:spPr>
      </p:pic>
      <p:sp>
        <p:nvSpPr>
          <p:cNvPr id="16" name="Text 9"/>
          <p:cNvSpPr/>
          <p:nvPr/>
        </p:nvSpPr>
        <p:spPr>
          <a:xfrm>
            <a:off x="1439108" y="6595348"/>
            <a:ext cx="1799034" cy="224790"/>
          </a:xfrm>
          <a:prstGeom prst="rect">
            <a:avLst/>
          </a:prstGeom>
          <a:noFill/>
          <a:ln/>
        </p:spPr>
        <p:txBody>
          <a:bodyPr wrap="none" lIns="0" tIns="0" rIns="0" bIns="0" rtlCol="0" anchor="t"/>
          <a:lstStyle/>
          <a:p>
            <a:pPr algn="l" indent="0" marL="0">
              <a:lnSpc>
                <a:spcPts val="1750"/>
              </a:lnSpc>
              <a:buNone/>
            </a:pPr>
            <a:r>
              <a:rPr lang="en-US" sz="1400" b="1" dirty="0">
                <a:solidFill>
                  <a:srgbClr val="443728"/>
                </a:solidFill>
                <a:latin typeface="Crimson Pro Bold" pitchFamily="34" charset="0"/>
                <a:ea typeface="Crimson Pro Bold" pitchFamily="34" charset="-122"/>
                <a:cs typeface="Crimson Pro Bold" pitchFamily="34" charset="-120"/>
              </a:rPr>
              <a:t>Output</a:t>
            </a:r>
            <a:endParaRPr lang="en-US" sz="1400" dirty="0"/>
          </a:p>
        </p:txBody>
      </p:sp>
      <p:sp>
        <p:nvSpPr>
          <p:cNvPr id="17" name="Text 10"/>
          <p:cNvSpPr/>
          <p:nvPr/>
        </p:nvSpPr>
        <p:spPr>
          <a:xfrm>
            <a:off x="1439108" y="6906458"/>
            <a:ext cx="7201257" cy="230267"/>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Regression estimate</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0099" y="621863"/>
            <a:ext cx="9009340" cy="705564"/>
          </a:xfrm>
          <a:prstGeom prst="rect">
            <a:avLst/>
          </a:prstGeom>
          <a:noFill/>
          <a:ln/>
        </p:spPr>
        <p:txBody>
          <a:bodyPr wrap="none" lIns="0" tIns="0" rIns="0" bIns="0" rtlCol="0" anchor="t"/>
          <a:lstStyle/>
          <a:p>
            <a:pPr indent="0" marL="0">
              <a:lnSpc>
                <a:spcPts val="5550"/>
              </a:lnSpc>
              <a:buNone/>
            </a:pPr>
            <a:r>
              <a:rPr lang="en-US" sz="4400" b="1" dirty="0">
                <a:solidFill>
                  <a:srgbClr val="443728"/>
                </a:solidFill>
                <a:latin typeface="Crimson Pro Bold" pitchFamily="34" charset="0"/>
                <a:ea typeface="Crimson Pro Bold" pitchFamily="34" charset="-122"/>
                <a:cs typeface="Crimson Pro Bold" pitchFamily="34" charset="-120"/>
              </a:rPr>
              <a:t>Attention Functions in Deep Learning</a:t>
            </a:r>
            <a:endParaRPr lang="en-US" sz="4400" dirty="0"/>
          </a:p>
        </p:txBody>
      </p:sp>
      <p:sp>
        <p:nvSpPr>
          <p:cNvPr id="3" name="Text 1"/>
          <p:cNvSpPr/>
          <p:nvPr/>
        </p:nvSpPr>
        <p:spPr>
          <a:xfrm>
            <a:off x="790099" y="1778913"/>
            <a:ext cx="13050203" cy="1083350"/>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This chapter introduces various attention functions that have become integral to the design of attention models in deep learning. These functions determine how much attention should be paid to different parts of the input data, allowing the model to focus on the most relevant information for a given task.</a:t>
            </a:r>
            <a:endParaRPr lang="en-US" sz="1750" dirty="0"/>
          </a:p>
        </p:txBody>
      </p:sp>
      <p:sp>
        <p:nvSpPr>
          <p:cNvPr id="4" name="Text 2"/>
          <p:cNvSpPr/>
          <p:nvPr/>
        </p:nvSpPr>
        <p:spPr>
          <a:xfrm>
            <a:off x="790099" y="3116223"/>
            <a:ext cx="13050203" cy="1083350"/>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Attention functions have revolutionized many areas of deep learning, particularly in sequence-to-sequence tasks like machine translation and image captioning. They enable models to dynamically focus on different parts of the input as needed, leading to significant improvements in performance.</a:t>
            </a:r>
            <a:endParaRPr lang="en-US" sz="1750" dirty="0"/>
          </a:p>
        </p:txBody>
      </p:sp>
      <p:sp>
        <p:nvSpPr>
          <p:cNvPr id="5" name="Shape 3"/>
          <p:cNvSpPr/>
          <p:nvPr/>
        </p:nvSpPr>
        <p:spPr>
          <a:xfrm>
            <a:off x="790099" y="4707493"/>
            <a:ext cx="507921" cy="507921"/>
          </a:xfrm>
          <a:prstGeom prst="roundRect">
            <a:avLst>
              <a:gd name="adj" fmla="val 18669"/>
            </a:avLst>
          </a:prstGeom>
          <a:solidFill>
            <a:srgbClr val="EBE2E0"/>
          </a:solidFill>
          <a:ln w="7620">
            <a:solidFill>
              <a:srgbClr val="D1C8C6"/>
            </a:solidFill>
            <a:prstDash val="solid"/>
          </a:ln>
        </p:spPr>
      </p:sp>
      <p:sp>
        <p:nvSpPr>
          <p:cNvPr id="6" name="Text 4"/>
          <p:cNvSpPr/>
          <p:nvPr/>
        </p:nvSpPr>
        <p:spPr>
          <a:xfrm>
            <a:off x="980718" y="4792147"/>
            <a:ext cx="126683" cy="338614"/>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7" name="Text 5"/>
          <p:cNvSpPr/>
          <p:nvPr/>
        </p:nvSpPr>
        <p:spPr>
          <a:xfrm>
            <a:off x="1523762" y="4707493"/>
            <a:ext cx="2822138" cy="352663"/>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Additive Attention</a:t>
            </a:r>
            <a:endParaRPr lang="en-US" sz="2200" dirty="0"/>
          </a:p>
        </p:txBody>
      </p:sp>
      <p:sp>
        <p:nvSpPr>
          <p:cNvPr id="8" name="Text 6"/>
          <p:cNvSpPr/>
          <p:nvPr/>
        </p:nvSpPr>
        <p:spPr>
          <a:xfrm>
            <a:off x="1523762" y="5195530"/>
            <a:ext cx="5678567" cy="722233"/>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Uses a feed-forward network to compute attention weights</a:t>
            </a:r>
            <a:endParaRPr lang="en-US" sz="1750" dirty="0"/>
          </a:p>
        </p:txBody>
      </p:sp>
      <p:sp>
        <p:nvSpPr>
          <p:cNvPr id="9" name="Shape 7"/>
          <p:cNvSpPr/>
          <p:nvPr/>
        </p:nvSpPr>
        <p:spPr>
          <a:xfrm>
            <a:off x="7428071" y="4707493"/>
            <a:ext cx="507921" cy="507921"/>
          </a:xfrm>
          <a:prstGeom prst="roundRect">
            <a:avLst>
              <a:gd name="adj" fmla="val 18669"/>
            </a:avLst>
          </a:prstGeom>
          <a:solidFill>
            <a:srgbClr val="EBE2E0"/>
          </a:solidFill>
          <a:ln w="7620">
            <a:solidFill>
              <a:srgbClr val="D1C8C6"/>
            </a:solidFill>
            <a:prstDash val="solid"/>
          </a:ln>
        </p:spPr>
      </p:sp>
      <p:sp>
        <p:nvSpPr>
          <p:cNvPr id="10" name="Text 8"/>
          <p:cNvSpPr/>
          <p:nvPr/>
        </p:nvSpPr>
        <p:spPr>
          <a:xfrm>
            <a:off x="7595711" y="4792147"/>
            <a:ext cx="172641" cy="338614"/>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1" name="Text 9"/>
          <p:cNvSpPr/>
          <p:nvPr/>
        </p:nvSpPr>
        <p:spPr>
          <a:xfrm>
            <a:off x="8161734" y="4707493"/>
            <a:ext cx="2822138" cy="352663"/>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Dot-Product Attention</a:t>
            </a:r>
            <a:endParaRPr lang="en-US" sz="2200" dirty="0"/>
          </a:p>
        </p:txBody>
      </p:sp>
      <p:sp>
        <p:nvSpPr>
          <p:cNvPr id="12" name="Text 10"/>
          <p:cNvSpPr/>
          <p:nvPr/>
        </p:nvSpPr>
        <p:spPr>
          <a:xfrm>
            <a:off x="8161734" y="5195530"/>
            <a:ext cx="5678567" cy="722233"/>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Computes attention weights using dot products of queries and keys</a:t>
            </a:r>
            <a:endParaRPr lang="en-US" sz="1750" dirty="0"/>
          </a:p>
        </p:txBody>
      </p:sp>
      <p:sp>
        <p:nvSpPr>
          <p:cNvPr id="13" name="Shape 11"/>
          <p:cNvSpPr/>
          <p:nvPr/>
        </p:nvSpPr>
        <p:spPr>
          <a:xfrm>
            <a:off x="790099" y="6397466"/>
            <a:ext cx="507921" cy="507921"/>
          </a:xfrm>
          <a:prstGeom prst="roundRect">
            <a:avLst>
              <a:gd name="adj" fmla="val 18669"/>
            </a:avLst>
          </a:prstGeom>
          <a:solidFill>
            <a:srgbClr val="EBE2E0"/>
          </a:solidFill>
          <a:ln w="7620">
            <a:solidFill>
              <a:srgbClr val="D1C8C6"/>
            </a:solidFill>
            <a:prstDash val="solid"/>
          </a:ln>
        </p:spPr>
      </p:sp>
      <p:sp>
        <p:nvSpPr>
          <p:cNvPr id="14" name="Text 12"/>
          <p:cNvSpPr/>
          <p:nvPr/>
        </p:nvSpPr>
        <p:spPr>
          <a:xfrm>
            <a:off x="961311" y="6482120"/>
            <a:ext cx="165378" cy="338614"/>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5" name="Text 13"/>
          <p:cNvSpPr/>
          <p:nvPr/>
        </p:nvSpPr>
        <p:spPr>
          <a:xfrm>
            <a:off x="1523762" y="6397466"/>
            <a:ext cx="3532108" cy="352663"/>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Scaled Dot-Product Attention</a:t>
            </a:r>
            <a:endParaRPr lang="en-US" sz="2200" dirty="0"/>
          </a:p>
        </p:txBody>
      </p:sp>
      <p:sp>
        <p:nvSpPr>
          <p:cNvPr id="16" name="Text 14"/>
          <p:cNvSpPr/>
          <p:nvPr/>
        </p:nvSpPr>
        <p:spPr>
          <a:xfrm>
            <a:off x="1523762" y="6885503"/>
            <a:ext cx="5678567" cy="722233"/>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Adds a scaling factor to improve stability in high dimensions</a:t>
            </a:r>
            <a:endParaRPr lang="en-US" sz="1750" dirty="0"/>
          </a:p>
        </p:txBody>
      </p:sp>
      <p:sp>
        <p:nvSpPr>
          <p:cNvPr id="17" name="Shape 15"/>
          <p:cNvSpPr/>
          <p:nvPr/>
        </p:nvSpPr>
        <p:spPr>
          <a:xfrm>
            <a:off x="7428071" y="6397466"/>
            <a:ext cx="507921" cy="507921"/>
          </a:xfrm>
          <a:prstGeom prst="roundRect">
            <a:avLst>
              <a:gd name="adj" fmla="val 18669"/>
            </a:avLst>
          </a:prstGeom>
          <a:solidFill>
            <a:srgbClr val="EBE2E0"/>
          </a:solidFill>
          <a:ln w="7620">
            <a:solidFill>
              <a:srgbClr val="D1C8C6"/>
            </a:solidFill>
            <a:prstDash val="solid"/>
          </a:ln>
        </p:spPr>
      </p:sp>
      <p:sp>
        <p:nvSpPr>
          <p:cNvPr id="18" name="Text 16"/>
          <p:cNvSpPr/>
          <p:nvPr/>
        </p:nvSpPr>
        <p:spPr>
          <a:xfrm>
            <a:off x="7590711" y="6482120"/>
            <a:ext cx="182642" cy="338614"/>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4</a:t>
            </a:r>
            <a:endParaRPr lang="en-US" sz="2650" dirty="0"/>
          </a:p>
        </p:txBody>
      </p:sp>
      <p:sp>
        <p:nvSpPr>
          <p:cNvPr id="19" name="Text 17"/>
          <p:cNvSpPr/>
          <p:nvPr/>
        </p:nvSpPr>
        <p:spPr>
          <a:xfrm>
            <a:off x="8161734" y="6397466"/>
            <a:ext cx="2822138" cy="352663"/>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Multi-Head Attention</a:t>
            </a:r>
            <a:endParaRPr lang="en-US" sz="2200" dirty="0"/>
          </a:p>
        </p:txBody>
      </p:sp>
      <p:sp>
        <p:nvSpPr>
          <p:cNvPr id="20" name="Text 18"/>
          <p:cNvSpPr/>
          <p:nvPr/>
        </p:nvSpPr>
        <p:spPr>
          <a:xfrm>
            <a:off x="8161734" y="6885503"/>
            <a:ext cx="5678567" cy="722233"/>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Applies attention multiple times in parallel for richer representations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3886" y="623292"/>
            <a:ext cx="6915388" cy="548045"/>
          </a:xfrm>
          <a:prstGeom prst="rect">
            <a:avLst/>
          </a:prstGeom>
          <a:noFill/>
          <a:ln/>
        </p:spPr>
        <p:txBody>
          <a:bodyPr wrap="none" lIns="0" tIns="0" rIns="0" bIns="0" rtlCol="0" anchor="t"/>
          <a:lstStyle/>
          <a:p>
            <a:pPr indent="0" marL="0">
              <a:lnSpc>
                <a:spcPts val="4300"/>
              </a:lnSpc>
              <a:buNone/>
            </a:pPr>
            <a:r>
              <a:rPr lang="en-US" sz="3450" b="1" dirty="0">
                <a:solidFill>
                  <a:srgbClr val="443728"/>
                </a:solidFill>
                <a:latin typeface="Crimson Pro Bold" pitchFamily="34" charset="0"/>
                <a:ea typeface="Crimson Pro Bold" pitchFamily="34" charset="-122"/>
                <a:cs typeface="Crimson Pro Bold" pitchFamily="34" charset="-120"/>
              </a:rPr>
              <a:t>Bahdanau Attention: A Breakthrough</a:t>
            </a:r>
            <a:endParaRPr lang="en-US" sz="3450" dirty="0"/>
          </a:p>
        </p:txBody>
      </p:sp>
      <p:sp>
        <p:nvSpPr>
          <p:cNvPr id="3" name="Text 1"/>
          <p:cNvSpPr/>
          <p:nvPr/>
        </p:nvSpPr>
        <p:spPr>
          <a:xfrm>
            <a:off x="613886" y="1522095"/>
            <a:ext cx="13402628" cy="561023"/>
          </a:xfrm>
          <a:prstGeom prst="rect">
            <a:avLst/>
          </a:prstGeom>
          <a:noFill/>
          <a:ln/>
        </p:spPr>
        <p:txBody>
          <a:bodyPr wrap="square" lIns="0" tIns="0" rIns="0" bIns="0" rtlCol="0" anchor="t"/>
          <a:lstStyle/>
          <a:p>
            <a:pPr indent="0" marL="0">
              <a:lnSpc>
                <a:spcPts val="2200"/>
              </a:lnSpc>
              <a:buNone/>
            </a:pPr>
            <a:r>
              <a:rPr lang="en-US" sz="1350" dirty="0">
                <a:solidFill>
                  <a:srgbClr val="443728"/>
                </a:solidFill>
                <a:latin typeface="Open Sans" pitchFamily="34" charset="0"/>
                <a:ea typeface="Open Sans" pitchFamily="34" charset="-122"/>
                <a:cs typeface="Open Sans" pitchFamily="34" charset="-120"/>
              </a:rPr>
              <a:t>The Bahdanau attention model, introduced in 2014, marked a significant advancement in the field of deep learning. This groundbreaking model introduced the concept of "soft" attention, allowing the model to focus on different parts of the input sequence when generating each part of the output sequence.</a:t>
            </a:r>
            <a:endParaRPr lang="en-US" sz="1350" dirty="0"/>
          </a:p>
        </p:txBody>
      </p:sp>
      <p:sp>
        <p:nvSpPr>
          <p:cNvPr id="4" name="Text 2"/>
          <p:cNvSpPr/>
          <p:nvPr/>
        </p:nvSpPr>
        <p:spPr>
          <a:xfrm>
            <a:off x="613886" y="2280404"/>
            <a:ext cx="13402628" cy="561023"/>
          </a:xfrm>
          <a:prstGeom prst="rect">
            <a:avLst/>
          </a:prstGeom>
          <a:noFill/>
          <a:ln/>
        </p:spPr>
        <p:txBody>
          <a:bodyPr wrap="square" lIns="0" tIns="0" rIns="0" bIns="0" rtlCol="0" anchor="t"/>
          <a:lstStyle/>
          <a:p>
            <a:pPr indent="0" marL="0">
              <a:lnSpc>
                <a:spcPts val="2200"/>
              </a:lnSpc>
              <a:buNone/>
            </a:pPr>
            <a:r>
              <a:rPr lang="en-US" sz="1350" dirty="0">
                <a:solidFill>
                  <a:srgbClr val="443728"/>
                </a:solidFill>
                <a:latin typeface="Open Sans" pitchFamily="34" charset="0"/>
                <a:ea typeface="Open Sans" pitchFamily="34" charset="-122"/>
                <a:cs typeface="Open Sans" pitchFamily="34" charset="-120"/>
              </a:rPr>
              <a:t>Bahdanau attention is particularly notable for its ability to align bidirectionally and its differentiable nature, making it suitable for end-to-end training. This model has been widely adopted in various sequence-to-sequence tasks, especially in machine translation.</a:t>
            </a:r>
            <a:endParaRPr lang="en-US" sz="1350" dirty="0"/>
          </a:p>
        </p:txBody>
      </p:sp>
      <p:sp>
        <p:nvSpPr>
          <p:cNvPr id="5" name="Shape 3"/>
          <p:cNvSpPr/>
          <p:nvPr/>
        </p:nvSpPr>
        <p:spPr>
          <a:xfrm>
            <a:off x="865465" y="3038713"/>
            <a:ext cx="22860" cy="4567595"/>
          </a:xfrm>
          <a:prstGeom prst="roundRect">
            <a:avLst>
              <a:gd name="adj" fmla="val 322254"/>
            </a:avLst>
          </a:prstGeom>
          <a:solidFill>
            <a:srgbClr val="D1C8C6"/>
          </a:solidFill>
          <a:ln/>
        </p:spPr>
      </p:sp>
      <p:sp>
        <p:nvSpPr>
          <p:cNvPr id="6" name="Shape 4"/>
          <p:cNvSpPr/>
          <p:nvPr/>
        </p:nvSpPr>
        <p:spPr>
          <a:xfrm>
            <a:off x="1051322" y="3421856"/>
            <a:ext cx="613886" cy="22860"/>
          </a:xfrm>
          <a:prstGeom prst="roundRect">
            <a:avLst>
              <a:gd name="adj" fmla="val 322254"/>
            </a:avLst>
          </a:prstGeom>
          <a:solidFill>
            <a:srgbClr val="D1C8C6"/>
          </a:solidFill>
          <a:ln/>
        </p:spPr>
      </p:sp>
      <p:sp>
        <p:nvSpPr>
          <p:cNvPr id="7" name="Shape 5"/>
          <p:cNvSpPr/>
          <p:nvPr/>
        </p:nvSpPr>
        <p:spPr>
          <a:xfrm>
            <a:off x="679609" y="3236000"/>
            <a:ext cx="394573" cy="394573"/>
          </a:xfrm>
          <a:prstGeom prst="roundRect">
            <a:avLst>
              <a:gd name="adj" fmla="val 18670"/>
            </a:avLst>
          </a:prstGeom>
          <a:solidFill>
            <a:srgbClr val="EBE2E0"/>
          </a:solidFill>
          <a:ln w="7620">
            <a:solidFill>
              <a:srgbClr val="D1C8C6"/>
            </a:solidFill>
            <a:prstDash val="solid"/>
          </a:ln>
        </p:spPr>
      </p:sp>
      <p:sp>
        <p:nvSpPr>
          <p:cNvPr id="8" name="Text 6"/>
          <p:cNvSpPr/>
          <p:nvPr/>
        </p:nvSpPr>
        <p:spPr>
          <a:xfrm>
            <a:off x="827603" y="3301722"/>
            <a:ext cx="98465" cy="263128"/>
          </a:xfrm>
          <a:prstGeom prst="rect">
            <a:avLst/>
          </a:prstGeom>
          <a:noFill/>
          <a:ln/>
        </p:spPr>
        <p:txBody>
          <a:bodyPr wrap="none" lIns="0" tIns="0" rIns="0" bIns="0" rtlCol="0" anchor="t"/>
          <a:lstStyle/>
          <a:p>
            <a:pPr algn="ctr" indent="0" marL="0">
              <a:lnSpc>
                <a:spcPts val="2050"/>
              </a:lnSpc>
              <a:buNone/>
            </a:pPr>
            <a:r>
              <a:rPr lang="en-US" sz="2050" b="1" dirty="0">
                <a:solidFill>
                  <a:srgbClr val="443728"/>
                </a:solidFill>
                <a:latin typeface="Crimson Pro Bold" pitchFamily="34" charset="0"/>
                <a:ea typeface="Crimson Pro Bold" pitchFamily="34" charset="-122"/>
                <a:cs typeface="Crimson Pro Bold" pitchFamily="34" charset="-120"/>
              </a:rPr>
              <a:t>1</a:t>
            </a:r>
            <a:endParaRPr lang="en-US" sz="2050" dirty="0"/>
          </a:p>
        </p:txBody>
      </p:sp>
      <p:sp>
        <p:nvSpPr>
          <p:cNvPr id="9" name="Text 7"/>
          <p:cNvSpPr/>
          <p:nvPr/>
        </p:nvSpPr>
        <p:spPr>
          <a:xfrm>
            <a:off x="1841540" y="3214092"/>
            <a:ext cx="2192417" cy="273963"/>
          </a:xfrm>
          <a:prstGeom prst="rect">
            <a:avLst/>
          </a:prstGeom>
          <a:noFill/>
          <a:ln/>
        </p:spPr>
        <p:txBody>
          <a:bodyPr wrap="none" lIns="0" tIns="0" rIns="0" bIns="0" rtlCol="0" anchor="t"/>
          <a:lstStyle/>
          <a:p>
            <a:pPr algn="l" indent="0" marL="0">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Input Sequence</a:t>
            </a:r>
            <a:endParaRPr lang="en-US" sz="1700" dirty="0"/>
          </a:p>
        </p:txBody>
      </p:sp>
      <p:sp>
        <p:nvSpPr>
          <p:cNvPr id="10" name="Text 8"/>
          <p:cNvSpPr/>
          <p:nvPr/>
        </p:nvSpPr>
        <p:spPr>
          <a:xfrm>
            <a:off x="1841540" y="3593187"/>
            <a:ext cx="12174974" cy="280511"/>
          </a:xfrm>
          <a:prstGeom prst="rect">
            <a:avLst/>
          </a:prstGeom>
          <a:noFill/>
          <a:ln/>
        </p:spPr>
        <p:txBody>
          <a:bodyPr wrap="none" lIns="0" tIns="0" rIns="0" bIns="0" rtlCol="0" anchor="t"/>
          <a:lstStyle/>
          <a:p>
            <a:pPr algn="l" indent="0" marL="0">
              <a:lnSpc>
                <a:spcPts val="2200"/>
              </a:lnSpc>
              <a:buNone/>
            </a:pPr>
            <a:r>
              <a:rPr lang="en-US" sz="1350" dirty="0">
                <a:solidFill>
                  <a:srgbClr val="443728"/>
                </a:solidFill>
                <a:latin typeface="Open Sans" pitchFamily="34" charset="0"/>
                <a:ea typeface="Open Sans" pitchFamily="34" charset="-122"/>
                <a:cs typeface="Open Sans" pitchFamily="34" charset="-120"/>
              </a:rPr>
              <a:t>Encoder processes the input</a:t>
            </a:r>
            <a:endParaRPr lang="en-US" sz="1350" dirty="0"/>
          </a:p>
        </p:txBody>
      </p:sp>
      <p:sp>
        <p:nvSpPr>
          <p:cNvPr id="11" name="Shape 9"/>
          <p:cNvSpPr/>
          <p:nvPr/>
        </p:nvSpPr>
        <p:spPr>
          <a:xfrm>
            <a:off x="1051322" y="4607600"/>
            <a:ext cx="613886" cy="22860"/>
          </a:xfrm>
          <a:prstGeom prst="roundRect">
            <a:avLst>
              <a:gd name="adj" fmla="val 322254"/>
            </a:avLst>
          </a:prstGeom>
          <a:solidFill>
            <a:srgbClr val="D1C8C6"/>
          </a:solidFill>
          <a:ln/>
        </p:spPr>
      </p:sp>
      <p:sp>
        <p:nvSpPr>
          <p:cNvPr id="12" name="Shape 10"/>
          <p:cNvSpPr/>
          <p:nvPr/>
        </p:nvSpPr>
        <p:spPr>
          <a:xfrm>
            <a:off x="679609" y="4421743"/>
            <a:ext cx="394573" cy="394573"/>
          </a:xfrm>
          <a:prstGeom prst="roundRect">
            <a:avLst>
              <a:gd name="adj" fmla="val 18670"/>
            </a:avLst>
          </a:prstGeom>
          <a:solidFill>
            <a:srgbClr val="EBE2E0"/>
          </a:solidFill>
          <a:ln w="7620">
            <a:solidFill>
              <a:srgbClr val="D1C8C6"/>
            </a:solidFill>
            <a:prstDash val="solid"/>
          </a:ln>
        </p:spPr>
      </p:sp>
      <p:sp>
        <p:nvSpPr>
          <p:cNvPr id="13" name="Text 11"/>
          <p:cNvSpPr/>
          <p:nvPr/>
        </p:nvSpPr>
        <p:spPr>
          <a:xfrm>
            <a:off x="809744" y="4487466"/>
            <a:ext cx="134183" cy="263128"/>
          </a:xfrm>
          <a:prstGeom prst="rect">
            <a:avLst/>
          </a:prstGeom>
          <a:noFill/>
          <a:ln/>
        </p:spPr>
        <p:txBody>
          <a:bodyPr wrap="none" lIns="0" tIns="0" rIns="0" bIns="0" rtlCol="0" anchor="t"/>
          <a:lstStyle/>
          <a:p>
            <a:pPr algn="ctr" indent="0" marL="0">
              <a:lnSpc>
                <a:spcPts val="2050"/>
              </a:lnSpc>
              <a:buNone/>
            </a:pPr>
            <a:r>
              <a:rPr lang="en-US" sz="2050" b="1" dirty="0">
                <a:solidFill>
                  <a:srgbClr val="443728"/>
                </a:solidFill>
                <a:latin typeface="Crimson Pro Bold" pitchFamily="34" charset="0"/>
                <a:ea typeface="Crimson Pro Bold" pitchFamily="34" charset="-122"/>
                <a:cs typeface="Crimson Pro Bold" pitchFamily="34" charset="-120"/>
              </a:rPr>
              <a:t>2</a:t>
            </a:r>
            <a:endParaRPr lang="en-US" sz="2050" dirty="0"/>
          </a:p>
        </p:txBody>
      </p:sp>
      <p:sp>
        <p:nvSpPr>
          <p:cNvPr id="14" name="Text 12"/>
          <p:cNvSpPr/>
          <p:nvPr/>
        </p:nvSpPr>
        <p:spPr>
          <a:xfrm>
            <a:off x="1841540" y="4399836"/>
            <a:ext cx="2192417" cy="273963"/>
          </a:xfrm>
          <a:prstGeom prst="rect">
            <a:avLst/>
          </a:prstGeom>
          <a:noFill/>
          <a:ln/>
        </p:spPr>
        <p:txBody>
          <a:bodyPr wrap="none" lIns="0" tIns="0" rIns="0" bIns="0" rtlCol="0" anchor="t"/>
          <a:lstStyle/>
          <a:p>
            <a:pPr algn="l" indent="0" marL="0">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Attention Computation</a:t>
            </a:r>
            <a:endParaRPr lang="en-US" sz="1700" dirty="0"/>
          </a:p>
        </p:txBody>
      </p:sp>
      <p:sp>
        <p:nvSpPr>
          <p:cNvPr id="15" name="Text 13"/>
          <p:cNvSpPr/>
          <p:nvPr/>
        </p:nvSpPr>
        <p:spPr>
          <a:xfrm>
            <a:off x="1841540" y="4778931"/>
            <a:ext cx="12174974" cy="280511"/>
          </a:xfrm>
          <a:prstGeom prst="rect">
            <a:avLst/>
          </a:prstGeom>
          <a:noFill/>
          <a:ln/>
        </p:spPr>
        <p:txBody>
          <a:bodyPr wrap="none" lIns="0" tIns="0" rIns="0" bIns="0" rtlCol="0" anchor="t"/>
          <a:lstStyle/>
          <a:p>
            <a:pPr algn="l" indent="0" marL="0">
              <a:lnSpc>
                <a:spcPts val="2200"/>
              </a:lnSpc>
              <a:buNone/>
            </a:pPr>
            <a:r>
              <a:rPr lang="en-US" sz="1350" dirty="0">
                <a:solidFill>
                  <a:srgbClr val="443728"/>
                </a:solidFill>
                <a:latin typeface="Open Sans" pitchFamily="34" charset="0"/>
                <a:ea typeface="Open Sans" pitchFamily="34" charset="-122"/>
                <a:cs typeface="Open Sans" pitchFamily="34" charset="-120"/>
              </a:rPr>
              <a:t>Calculate attention weights for each input element</a:t>
            </a:r>
            <a:endParaRPr lang="en-US" sz="1350" dirty="0"/>
          </a:p>
        </p:txBody>
      </p:sp>
      <p:sp>
        <p:nvSpPr>
          <p:cNvPr id="16" name="Shape 14"/>
          <p:cNvSpPr/>
          <p:nvPr/>
        </p:nvSpPr>
        <p:spPr>
          <a:xfrm>
            <a:off x="1051322" y="5793343"/>
            <a:ext cx="613886" cy="22860"/>
          </a:xfrm>
          <a:prstGeom prst="roundRect">
            <a:avLst>
              <a:gd name="adj" fmla="val 322254"/>
            </a:avLst>
          </a:prstGeom>
          <a:solidFill>
            <a:srgbClr val="D1C8C6"/>
          </a:solidFill>
          <a:ln/>
        </p:spPr>
      </p:sp>
      <p:sp>
        <p:nvSpPr>
          <p:cNvPr id="17" name="Shape 15"/>
          <p:cNvSpPr/>
          <p:nvPr/>
        </p:nvSpPr>
        <p:spPr>
          <a:xfrm>
            <a:off x="679609" y="5607487"/>
            <a:ext cx="394573" cy="394573"/>
          </a:xfrm>
          <a:prstGeom prst="roundRect">
            <a:avLst>
              <a:gd name="adj" fmla="val 18670"/>
            </a:avLst>
          </a:prstGeom>
          <a:solidFill>
            <a:srgbClr val="EBE2E0"/>
          </a:solidFill>
          <a:ln w="7620">
            <a:solidFill>
              <a:srgbClr val="D1C8C6"/>
            </a:solidFill>
            <a:prstDash val="solid"/>
          </a:ln>
        </p:spPr>
      </p:sp>
      <p:sp>
        <p:nvSpPr>
          <p:cNvPr id="18" name="Text 16"/>
          <p:cNvSpPr/>
          <p:nvPr/>
        </p:nvSpPr>
        <p:spPr>
          <a:xfrm>
            <a:off x="812602" y="5673209"/>
            <a:ext cx="128468" cy="263128"/>
          </a:xfrm>
          <a:prstGeom prst="rect">
            <a:avLst/>
          </a:prstGeom>
          <a:noFill/>
          <a:ln/>
        </p:spPr>
        <p:txBody>
          <a:bodyPr wrap="none" lIns="0" tIns="0" rIns="0" bIns="0" rtlCol="0" anchor="t"/>
          <a:lstStyle/>
          <a:p>
            <a:pPr algn="ctr" indent="0" marL="0">
              <a:lnSpc>
                <a:spcPts val="2050"/>
              </a:lnSpc>
              <a:buNone/>
            </a:pPr>
            <a:r>
              <a:rPr lang="en-US" sz="2050" b="1" dirty="0">
                <a:solidFill>
                  <a:srgbClr val="443728"/>
                </a:solidFill>
                <a:latin typeface="Crimson Pro Bold" pitchFamily="34" charset="0"/>
                <a:ea typeface="Crimson Pro Bold" pitchFamily="34" charset="-122"/>
                <a:cs typeface="Crimson Pro Bold" pitchFamily="34" charset="-120"/>
              </a:rPr>
              <a:t>3</a:t>
            </a:r>
            <a:endParaRPr lang="en-US" sz="2050" dirty="0"/>
          </a:p>
        </p:txBody>
      </p:sp>
      <p:sp>
        <p:nvSpPr>
          <p:cNvPr id="19" name="Text 17"/>
          <p:cNvSpPr/>
          <p:nvPr/>
        </p:nvSpPr>
        <p:spPr>
          <a:xfrm>
            <a:off x="1841540" y="5585579"/>
            <a:ext cx="2192417" cy="273963"/>
          </a:xfrm>
          <a:prstGeom prst="rect">
            <a:avLst/>
          </a:prstGeom>
          <a:noFill/>
          <a:ln/>
        </p:spPr>
        <p:txBody>
          <a:bodyPr wrap="none" lIns="0" tIns="0" rIns="0" bIns="0" rtlCol="0" anchor="t"/>
          <a:lstStyle/>
          <a:p>
            <a:pPr algn="l" indent="0" marL="0">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Context Vector</a:t>
            </a:r>
            <a:endParaRPr lang="en-US" sz="1700" dirty="0"/>
          </a:p>
        </p:txBody>
      </p:sp>
      <p:sp>
        <p:nvSpPr>
          <p:cNvPr id="20" name="Text 18"/>
          <p:cNvSpPr/>
          <p:nvPr/>
        </p:nvSpPr>
        <p:spPr>
          <a:xfrm>
            <a:off x="1841540" y="5964674"/>
            <a:ext cx="12174974" cy="280511"/>
          </a:xfrm>
          <a:prstGeom prst="rect">
            <a:avLst/>
          </a:prstGeom>
          <a:noFill/>
          <a:ln/>
        </p:spPr>
        <p:txBody>
          <a:bodyPr wrap="none" lIns="0" tIns="0" rIns="0" bIns="0" rtlCol="0" anchor="t"/>
          <a:lstStyle/>
          <a:p>
            <a:pPr algn="l" indent="0" marL="0">
              <a:lnSpc>
                <a:spcPts val="2200"/>
              </a:lnSpc>
              <a:buNone/>
            </a:pPr>
            <a:r>
              <a:rPr lang="en-US" sz="1350" dirty="0">
                <a:solidFill>
                  <a:srgbClr val="443728"/>
                </a:solidFill>
                <a:latin typeface="Open Sans" pitchFamily="34" charset="0"/>
                <a:ea typeface="Open Sans" pitchFamily="34" charset="-122"/>
                <a:cs typeface="Open Sans" pitchFamily="34" charset="-120"/>
              </a:rPr>
              <a:t>Weighted sum of input based on attention</a:t>
            </a:r>
            <a:endParaRPr lang="en-US" sz="1350" dirty="0"/>
          </a:p>
        </p:txBody>
      </p:sp>
      <p:sp>
        <p:nvSpPr>
          <p:cNvPr id="21" name="Shape 19"/>
          <p:cNvSpPr/>
          <p:nvPr/>
        </p:nvSpPr>
        <p:spPr>
          <a:xfrm>
            <a:off x="1051322" y="6979087"/>
            <a:ext cx="613886" cy="22860"/>
          </a:xfrm>
          <a:prstGeom prst="roundRect">
            <a:avLst>
              <a:gd name="adj" fmla="val 322254"/>
            </a:avLst>
          </a:prstGeom>
          <a:solidFill>
            <a:srgbClr val="D1C8C6"/>
          </a:solidFill>
          <a:ln/>
        </p:spPr>
      </p:sp>
      <p:sp>
        <p:nvSpPr>
          <p:cNvPr id="22" name="Shape 20"/>
          <p:cNvSpPr/>
          <p:nvPr/>
        </p:nvSpPr>
        <p:spPr>
          <a:xfrm>
            <a:off x="679609" y="6793230"/>
            <a:ext cx="394573" cy="394573"/>
          </a:xfrm>
          <a:prstGeom prst="roundRect">
            <a:avLst>
              <a:gd name="adj" fmla="val 18670"/>
            </a:avLst>
          </a:prstGeom>
          <a:solidFill>
            <a:srgbClr val="EBE2E0"/>
          </a:solidFill>
          <a:ln w="7620">
            <a:solidFill>
              <a:srgbClr val="D1C8C6"/>
            </a:solidFill>
            <a:prstDash val="solid"/>
          </a:ln>
        </p:spPr>
      </p:sp>
      <p:sp>
        <p:nvSpPr>
          <p:cNvPr id="23" name="Text 21"/>
          <p:cNvSpPr/>
          <p:nvPr/>
        </p:nvSpPr>
        <p:spPr>
          <a:xfrm>
            <a:off x="805934" y="6858953"/>
            <a:ext cx="141803" cy="263128"/>
          </a:xfrm>
          <a:prstGeom prst="rect">
            <a:avLst/>
          </a:prstGeom>
          <a:noFill/>
          <a:ln/>
        </p:spPr>
        <p:txBody>
          <a:bodyPr wrap="none" lIns="0" tIns="0" rIns="0" bIns="0" rtlCol="0" anchor="t"/>
          <a:lstStyle/>
          <a:p>
            <a:pPr algn="ctr" indent="0" marL="0">
              <a:lnSpc>
                <a:spcPts val="2050"/>
              </a:lnSpc>
              <a:buNone/>
            </a:pPr>
            <a:r>
              <a:rPr lang="en-US" sz="2050" b="1" dirty="0">
                <a:solidFill>
                  <a:srgbClr val="443728"/>
                </a:solidFill>
                <a:latin typeface="Crimson Pro Bold" pitchFamily="34" charset="0"/>
                <a:ea typeface="Crimson Pro Bold" pitchFamily="34" charset="-122"/>
                <a:cs typeface="Crimson Pro Bold" pitchFamily="34" charset="-120"/>
              </a:rPr>
              <a:t>4</a:t>
            </a:r>
            <a:endParaRPr lang="en-US" sz="2050" dirty="0"/>
          </a:p>
        </p:txBody>
      </p:sp>
      <p:sp>
        <p:nvSpPr>
          <p:cNvPr id="24" name="Text 22"/>
          <p:cNvSpPr/>
          <p:nvPr/>
        </p:nvSpPr>
        <p:spPr>
          <a:xfrm>
            <a:off x="1841540" y="6771323"/>
            <a:ext cx="2192417" cy="273963"/>
          </a:xfrm>
          <a:prstGeom prst="rect">
            <a:avLst/>
          </a:prstGeom>
          <a:noFill/>
          <a:ln/>
        </p:spPr>
        <p:txBody>
          <a:bodyPr wrap="none" lIns="0" tIns="0" rIns="0" bIns="0" rtlCol="0" anchor="t"/>
          <a:lstStyle/>
          <a:p>
            <a:pPr algn="l" indent="0" marL="0">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Output Generation</a:t>
            </a:r>
            <a:endParaRPr lang="en-US" sz="1700" dirty="0"/>
          </a:p>
        </p:txBody>
      </p:sp>
      <p:sp>
        <p:nvSpPr>
          <p:cNvPr id="25" name="Text 23"/>
          <p:cNvSpPr/>
          <p:nvPr/>
        </p:nvSpPr>
        <p:spPr>
          <a:xfrm>
            <a:off x="1841540" y="7150418"/>
            <a:ext cx="12174974" cy="280511"/>
          </a:xfrm>
          <a:prstGeom prst="rect">
            <a:avLst/>
          </a:prstGeom>
          <a:noFill/>
          <a:ln/>
        </p:spPr>
        <p:txBody>
          <a:bodyPr wrap="none" lIns="0" tIns="0" rIns="0" bIns="0" rtlCol="0" anchor="t"/>
          <a:lstStyle/>
          <a:p>
            <a:pPr algn="l" indent="0" marL="0">
              <a:lnSpc>
                <a:spcPts val="2200"/>
              </a:lnSpc>
              <a:buNone/>
            </a:pPr>
            <a:r>
              <a:rPr lang="en-US" sz="1350" dirty="0">
                <a:solidFill>
                  <a:srgbClr val="443728"/>
                </a:solidFill>
                <a:latin typeface="Open Sans" pitchFamily="34" charset="0"/>
                <a:ea typeface="Open Sans" pitchFamily="34" charset="-122"/>
                <a:cs typeface="Open Sans" pitchFamily="34" charset="-120"/>
              </a:rPr>
              <a:t>Decoder uses context to produce output</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696"/>
          </a:xfrm>
          <a:prstGeom prst="rect">
            <a:avLst/>
          </a:prstGeom>
        </p:spPr>
      </p:pic>
      <p:sp>
        <p:nvSpPr>
          <p:cNvPr id="3" name="Text 0"/>
          <p:cNvSpPr/>
          <p:nvPr/>
        </p:nvSpPr>
        <p:spPr>
          <a:xfrm>
            <a:off x="480060" y="377190"/>
            <a:ext cx="6054090" cy="428625"/>
          </a:xfrm>
          <a:prstGeom prst="rect">
            <a:avLst/>
          </a:prstGeom>
          <a:noFill/>
          <a:ln/>
        </p:spPr>
        <p:txBody>
          <a:bodyPr wrap="none" lIns="0" tIns="0" rIns="0" bIns="0" rtlCol="0" anchor="t"/>
          <a:lstStyle/>
          <a:p>
            <a:pPr indent="0" marL="0">
              <a:lnSpc>
                <a:spcPts val="3350"/>
              </a:lnSpc>
              <a:buNone/>
            </a:pPr>
            <a:r>
              <a:rPr lang="en-US" sz="2700" b="1" dirty="0">
                <a:solidFill>
                  <a:srgbClr val="443728"/>
                </a:solidFill>
                <a:latin typeface="Crimson Pro Bold" pitchFamily="34" charset="0"/>
                <a:ea typeface="Crimson Pro Bold" pitchFamily="34" charset="-122"/>
                <a:cs typeface="Crimson Pro Bold" pitchFamily="34" charset="-120"/>
              </a:rPr>
              <a:t>Multi-Head Attention: Parallel Processing</a:t>
            </a:r>
            <a:endParaRPr lang="en-US" sz="2700" dirty="0"/>
          </a:p>
        </p:txBody>
      </p:sp>
      <p:sp>
        <p:nvSpPr>
          <p:cNvPr id="4" name="Text 1"/>
          <p:cNvSpPr/>
          <p:nvPr/>
        </p:nvSpPr>
        <p:spPr>
          <a:xfrm>
            <a:off x="480060" y="1011555"/>
            <a:ext cx="8183880" cy="658297"/>
          </a:xfrm>
          <a:prstGeom prst="rect">
            <a:avLst/>
          </a:prstGeom>
          <a:noFill/>
          <a:ln/>
        </p:spPr>
        <p:txBody>
          <a:bodyPr wrap="square" lIns="0" tIns="0" rIns="0" bIns="0" rtlCol="0" anchor="t"/>
          <a:lstStyle/>
          <a:p>
            <a:pPr indent="0" marL="0">
              <a:lnSpc>
                <a:spcPts val="1700"/>
              </a:lnSpc>
              <a:buNone/>
            </a:pPr>
            <a:r>
              <a:rPr lang="en-US" sz="1050" dirty="0">
                <a:solidFill>
                  <a:srgbClr val="443728"/>
                </a:solidFill>
                <a:latin typeface="Open Sans" pitchFamily="34" charset="0"/>
                <a:ea typeface="Open Sans" pitchFamily="34" charset="-122"/>
                <a:cs typeface="Open Sans" pitchFamily="34" charset="-120"/>
              </a:rPr>
              <a:t>Multi-head attention is an extension of the attention mechanism that allows the model to jointly attend to information from different representation subspaces. Instead of performing a single attention function, multi-head attention performs the attention mechanism multiple times in parallel.</a:t>
            </a:r>
            <a:endParaRPr lang="en-US" sz="1050" dirty="0"/>
          </a:p>
        </p:txBody>
      </p:sp>
      <p:sp>
        <p:nvSpPr>
          <p:cNvPr id="5" name="Text 2"/>
          <p:cNvSpPr/>
          <p:nvPr/>
        </p:nvSpPr>
        <p:spPr>
          <a:xfrm>
            <a:off x="480060" y="1824157"/>
            <a:ext cx="8183880" cy="658297"/>
          </a:xfrm>
          <a:prstGeom prst="rect">
            <a:avLst/>
          </a:prstGeom>
          <a:noFill/>
          <a:ln/>
        </p:spPr>
        <p:txBody>
          <a:bodyPr wrap="square" lIns="0" tIns="0" rIns="0" bIns="0" rtlCol="0" anchor="t"/>
          <a:lstStyle/>
          <a:p>
            <a:pPr indent="0" marL="0">
              <a:lnSpc>
                <a:spcPts val="1700"/>
              </a:lnSpc>
              <a:buNone/>
            </a:pPr>
            <a:r>
              <a:rPr lang="en-US" sz="1050" dirty="0">
                <a:solidFill>
                  <a:srgbClr val="443728"/>
                </a:solidFill>
                <a:latin typeface="Open Sans" pitchFamily="34" charset="0"/>
                <a:ea typeface="Open Sans" pitchFamily="34" charset="-122"/>
                <a:cs typeface="Open Sans" pitchFamily="34" charset="-120"/>
              </a:rPr>
              <a:t>This approach enables the model to capture different aspects of the input simultaneously, leading to richer representations and improved performance. Multi-head attention has become a key component in many state-of-the-art models, particularly in natural language processing tasks.</a:t>
            </a:r>
            <a:endParaRPr lang="en-US" sz="1050" dirty="0"/>
          </a:p>
        </p:txBody>
      </p:sp>
      <p:pic>
        <p:nvPicPr>
          <p:cNvPr id="6" name="Image 1" descr="preencoded.png">    </p:cNvPr>
          <p:cNvPicPr>
            <a:picLocks noChangeAspect="1"/>
          </p:cNvPicPr>
          <p:nvPr/>
        </p:nvPicPr>
        <p:blipFill>
          <a:blip r:embed="rId2"/>
          <a:stretch>
            <a:fillRect/>
          </a:stretch>
        </p:blipFill>
        <p:spPr>
          <a:xfrm>
            <a:off x="480060" y="2636758"/>
            <a:ext cx="342900" cy="342900"/>
          </a:xfrm>
          <a:prstGeom prst="rect">
            <a:avLst/>
          </a:prstGeom>
        </p:spPr>
      </p:pic>
      <p:sp>
        <p:nvSpPr>
          <p:cNvPr id="7" name="Text 3"/>
          <p:cNvSpPr/>
          <p:nvPr/>
        </p:nvSpPr>
        <p:spPr>
          <a:xfrm>
            <a:off x="480060" y="3116818"/>
            <a:ext cx="1714500" cy="214312"/>
          </a:xfrm>
          <a:prstGeom prst="rect">
            <a:avLst/>
          </a:prstGeom>
          <a:noFill/>
          <a:ln/>
        </p:spPr>
        <p:txBody>
          <a:bodyPr wrap="none" lIns="0" tIns="0" rIns="0" bIns="0" rtlCol="0" anchor="t"/>
          <a:lstStyle/>
          <a:p>
            <a:pPr algn="l" indent="0" marL="0">
              <a:lnSpc>
                <a:spcPts val="1650"/>
              </a:lnSpc>
              <a:buNone/>
            </a:pPr>
            <a:r>
              <a:rPr lang="en-US" sz="1350" b="1" dirty="0">
                <a:solidFill>
                  <a:srgbClr val="443728"/>
                </a:solidFill>
                <a:latin typeface="Crimson Pro Bold" pitchFamily="34" charset="0"/>
                <a:ea typeface="Crimson Pro Bold" pitchFamily="34" charset="-122"/>
                <a:cs typeface="Crimson Pro Bold" pitchFamily="34" charset="-120"/>
              </a:rPr>
              <a:t>Multiple Perspectives</a:t>
            </a:r>
            <a:endParaRPr lang="en-US" sz="1350" dirty="0"/>
          </a:p>
        </p:txBody>
      </p:sp>
      <p:sp>
        <p:nvSpPr>
          <p:cNvPr id="8" name="Text 4"/>
          <p:cNvSpPr/>
          <p:nvPr/>
        </p:nvSpPr>
        <p:spPr>
          <a:xfrm>
            <a:off x="480060" y="3413403"/>
            <a:ext cx="8183880" cy="219432"/>
          </a:xfrm>
          <a:prstGeom prst="rect">
            <a:avLst/>
          </a:prstGeom>
          <a:noFill/>
          <a:ln/>
        </p:spPr>
        <p:txBody>
          <a:bodyPr wrap="non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Captures different aspects of input</a:t>
            </a:r>
            <a:endParaRPr lang="en-US" sz="1050" dirty="0"/>
          </a:p>
        </p:txBody>
      </p:sp>
      <p:pic>
        <p:nvPicPr>
          <p:cNvPr id="9" name="Image 2" descr="preencoded.png">    </p:cNvPr>
          <p:cNvPicPr>
            <a:picLocks noChangeAspect="1"/>
          </p:cNvPicPr>
          <p:nvPr/>
        </p:nvPicPr>
        <p:blipFill>
          <a:blip r:embed="rId3"/>
          <a:stretch>
            <a:fillRect/>
          </a:stretch>
        </p:blipFill>
        <p:spPr>
          <a:xfrm>
            <a:off x="480060" y="4044315"/>
            <a:ext cx="342900" cy="342900"/>
          </a:xfrm>
          <a:prstGeom prst="rect">
            <a:avLst/>
          </a:prstGeom>
        </p:spPr>
      </p:pic>
      <p:sp>
        <p:nvSpPr>
          <p:cNvPr id="10" name="Text 5"/>
          <p:cNvSpPr/>
          <p:nvPr/>
        </p:nvSpPr>
        <p:spPr>
          <a:xfrm>
            <a:off x="480060" y="4524375"/>
            <a:ext cx="1714500" cy="214312"/>
          </a:xfrm>
          <a:prstGeom prst="rect">
            <a:avLst/>
          </a:prstGeom>
          <a:noFill/>
          <a:ln/>
        </p:spPr>
        <p:txBody>
          <a:bodyPr wrap="none" lIns="0" tIns="0" rIns="0" bIns="0" rtlCol="0" anchor="t"/>
          <a:lstStyle/>
          <a:p>
            <a:pPr algn="l" indent="0" marL="0">
              <a:lnSpc>
                <a:spcPts val="1650"/>
              </a:lnSpc>
              <a:buNone/>
            </a:pPr>
            <a:r>
              <a:rPr lang="en-US" sz="1350" b="1" dirty="0">
                <a:solidFill>
                  <a:srgbClr val="443728"/>
                </a:solidFill>
                <a:latin typeface="Crimson Pro Bold" pitchFamily="34" charset="0"/>
                <a:ea typeface="Crimson Pro Bold" pitchFamily="34" charset="-122"/>
                <a:cs typeface="Crimson Pro Bold" pitchFamily="34" charset="-120"/>
              </a:rPr>
              <a:t>Parallel Processing</a:t>
            </a:r>
            <a:endParaRPr lang="en-US" sz="1350" dirty="0"/>
          </a:p>
        </p:txBody>
      </p:sp>
      <p:sp>
        <p:nvSpPr>
          <p:cNvPr id="11" name="Text 6"/>
          <p:cNvSpPr/>
          <p:nvPr/>
        </p:nvSpPr>
        <p:spPr>
          <a:xfrm>
            <a:off x="480060" y="4820960"/>
            <a:ext cx="8183880" cy="219432"/>
          </a:xfrm>
          <a:prstGeom prst="rect">
            <a:avLst/>
          </a:prstGeom>
          <a:noFill/>
          <a:ln/>
        </p:spPr>
        <p:txBody>
          <a:bodyPr wrap="non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Computes attention in parallel</a:t>
            </a:r>
            <a:endParaRPr lang="en-US" sz="1050" dirty="0"/>
          </a:p>
        </p:txBody>
      </p:sp>
      <p:pic>
        <p:nvPicPr>
          <p:cNvPr id="12" name="Image 3" descr="preencoded.png">    </p:cNvPr>
          <p:cNvPicPr>
            <a:picLocks noChangeAspect="1"/>
          </p:cNvPicPr>
          <p:nvPr/>
        </p:nvPicPr>
        <p:blipFill>
          <a:blip r:embed="rId4"/>
          <a:stretch>
            <a:fillRect/>
          </a:stretch>
        </p:blipFill>
        <p:spPr>
          <a:xfrm>
            <a:off x="480060" y="5451872"/>
            <a:ext cx="342900" cy="342900"/>
          </a:xfrm>
          <a:prstGeom prst="rect">
            <a:avLst/>
          </a:prstGeom>
        </p:spPr>
      </p:pic>
      <p:sp>
        <p:nvSpPr>
          <p:cNvPr id="13" name="Text 7"/>
          <p:cNvSpPr/>
          <p:nvPr/>
        </p:nvSpPr>
        <p:spPr>
          <a:xfrm>
            <a:off x="480060" y="5931932"/>
            <a:ext cx="1714500" cy="214312"/>
          </a:xfrm>
          <a:prstGeom prst="rect">
            <a:avLst/>
          </a:prstGeom>
          <a:noFill/>
          <a:ln/>
        </p:spPr>
        <p:txBody>
          <a:bodyPr wrap="none" lIns="0" tIns="0" rIns="0" bIns="0" rtlCol="0" anchor="t"/>
          <a:lstStyle/>
          <a:p>
            <a:pPr algn="l" indent="0" marL="0">
              <a:lnSpc>
                <a:spcPts val="1650"/>
              </a:lnSpc>
              <a:buNone/>
            </a:pPr>
            <a:r>
              <a:rPr lang="en-US" sz="1350" b="1" dirty="0">
                <a:solidFill>
                  <a:srgbClr val="443728"/>
                </a:solidFill>
                <a:latin typeface="Crimson Pro Bold" pitchFamily="34" charset="0"/>
                <a:ea typeface="Crimson Pro Bold" pitchFamily="34" charset="-122"/>
                <a:cs typeface="Crimson Pro Bold" pitchFamily="34" charset="-120"/>
              </a:rPr>
              <a:t>Rich Representations</a:t>
            </a:r>
            <a:endParaRPr lang="en-US" sz="1350" dirty="0"/>
          </a:p>
        </p:txBody>
      </p:sp>
      <p:sp>
        <p:nvSpPr>
          <p:cNvPr id="14" name="Text 8"/>
          <p:cNvSpPr/>
          <p:nvPr/>
        </p:nvSpPr>
        <p:spPr>
          <a:xfrm>
            <a:off x="480060" y="6228517"/>
            <a:ext cx="8183880" cy="219432"/>
          </a:xfrm>
          <a:prstGeom prst="rect">
            <a:avLst/>
          </a:prstGeom>
          <a:noFill/>
          <a:ln/>
        </p:spPr>
        <p:txBody>
          <a:bodyPr wrap="non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Combines multiple attention outputs</a:t>
            </a:r>
            <a:endParaRPr lang="en-US" sz="1050" dirty="0"/>
          </a:p>
        </p:txBody>
      </p:sp>
      <p:pic>
        <p:nvPicPr>
          <p:cNvPr id="15" name="Image 4" descr="preencoded.png">    </p:cNvPr>
          <p:cNvPicPr>
            <a:picLocks noChangeAspect="1"/>
          </p:cNvPicPr>
          <p:nvPr/>
        </p:nvPicPr>
        <p:blipFill>
          <a:blip r:embed="rId5"/>
          <a:stretch>
            <a:fillRect/>
          </a:stretch>
        </p:blipFill>
        <p:spPr>
          <a:xfrm>
            <a:off x="480060" y="6859429"/>
            <a:ext cx="342900" cy="342900"/>
          </a:xfrm>
          <a:prstGeom prst="rect">
            <a:avLst/>
          </a:prstGeom>
        </p:spPr>
      </p:pic>
      <p:sp>
        <p:nvSpPr>
          <p:cNvPr id="16" name="Text 9"/>
          <p:cNvSpPr/>
          <p:nvPr/>
        </p:nvSpPr>
        <p:spPr>
          <a:xfrm>
            <a:off x="480060" y="7339489"/>
            <a:ext cx="1714500" cy="214312"/>
          </a:xfrm>
          <a:prstGeom prst="rect">
            <a:avLst/>
          </a:prstGeom>
          <a:noFill/>
          <a:ln/>
        </p:spPr>
        <p:txBody>
          <a:bodyPr wrap="none" lIns="0" tIns="0" rIns="0" bIns="0" rtlCol="0" anchor="t"/>
          <a:lstStyle/>
          <a:p>
            <a:pPr algn="l" indent="0" marL="0">
              <a:lnSpc>
                <a:spcPts val="1650"/>
              </a:lnSpc>
              <a:buNone/>
            </a:pPr>
            <a:r>
              <a:rPr lang="en-US" sz="1350" b="1" dirty="0">
                <a:solidFill>
                  <a:srgbClr val="443728"/>
                </a:solidFill>
                <a:latin typeface="Crimson Pro Bold" pitchFamily="34" charset="0"/>
                <a:ea typeface="Crimson Pro Bold" pitchFamily="34" charset="-122"/>
                <a:cs typeface="Crimson Pro Bold" pitchFamily="34" charset="-120"/>
              </a:rPr>
              <a:t>Improved Performance</a:t>
            </a:r>
            <a:endParaRPr lang="en-US" sz="1350" dirty="0"/>
          </a:p>
        </p:txBody>
      </p:sp>
      <p:sp>
        <p:nvSpPr>
          <p:cNvPr id="17" name="Text 10"/>
          <p:cNvSpPr/>
          <p:nvPr/>
        </p:nvSpPr>
        <p:spPr>
          <a:xfrm>
            <a:off x="480060" y="7636073"/>
            <a:ext cx="8183880" cy="219432"/>
          </a:xfrm>
          <a:prstGeom prst="rect">
            <a:avLst/>
          </a:prstGeom>
          <a:noFill/>
          <a:ln/>
        </p:spPr>
        <p:txBody>
          <a:bodyPr wrap="none" lIns="0" tIns="0" rIns="0" bIns="0" rtlCol="0" anchor="t"/>
          <a:lstStyle/>
          <a:p>
            <a:pPr algn="l" indent="0" marL="0">
              <a:lnSpc>
                <a:spcPts val="1700"/>
              </a:lnSpc>
              <a:buNone/>
            </a:pPr>
            <a:r>
              <a:rPr lang="en-US" sz="1050" dirty="0">
                <a:solidFill>
                  <a:srgbClr val="443728"/>
                </a:solidFill>
                <a:latin typeface="Open Sans" pitchFamily="34" charset="0"/>
                <a:ea typeface="Open Sans" pitchFamily="34" charset="-122"/>
                <a:cs typeface="Open Sans" pitchFamily="34" charset="-120"/>
              </a:rPr>
              <a:t>Enhances model capabilities</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2024-11-11T13:33:13Z</dcterms:created>
  <dcterms:modified xsi:type="dcterms:W3CDTF">2024-11-11T13:33:13Z</dcterms:modified>
</cp:coreProperties>
</file>